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49" r:id="rId2"/>
  </p:sldMasterIdLst>
  <p:notesMasterIdLst>
    <p:notesMasterId r:id="rId84"/>
  </p:notesMasterIdLst>
  <p:sldIdLst>
    <p:sldId id="256" r:id="rId3"/>
    <p:sldId id="257" r:id="rId4"/>
    <p:sldId id="258" r:id="rId5"/>
    <p:sldId id="340" r:id="rId6"/>
    <p:sldId id="261" r:id="rId7"/>
    <p:sldId id="260" r:id="rId8"/>
    <p:sldId id="262" r:id="rId9"/>
    <p:sldId id="263" r:id="rId10"/>
    <p:sldId id="264" r:id="rId11"/>
    <p:sldId id="265" r:id="rId12"/>
    <p:sldId id="270" r:id="rId13"/>
    <p:sldId id="271" r:id="rId14"/>
    <p:sldId id="350" r:id="rId15"/>
    <p:sldId id="272" r:id="rId16"/>
    <p:sldId id="343" r:id="rId17"/>
    <p:sldId id="275" r:id="rId18"/>
    <p:sldId id="273" r:id="rId19"/>
    <p:sldId id="274" r:id="rId20"/>
    <p:sldId id="276" r:id="rId21"/>
    <p:sldId id="278" r:id="rId22"/>
    <p:sldId id="344" r:id="rId23"/>
    <p:sldId id="279" r:id="rId24"/>
    <p:sldId id="280" r:id="rId25"/>
    <p:sldId id="345" r:id="rId26"/>
    <p:sldId id="282" r:id="rId27"/>
    <p:sldId id="283" r:id="rId28"/>
    <p:sldId id="284" r:id="rId29"/>
    <p:sldId id="285" r:id="rId30"/>
    <p:sldId id="286" r:id="rId31"/>
    <p:sldId id="289" r:id="rId32"/>
    <p:sldId id="290" r:id="rId33"/>
    <p:sldId id="291" r:id="rId34"/>
    <p:sldId id="292" r:id="rId35"/>
    <p:sldId id="293" r:id="rId36"/>
    <p:sldId id="294" r:id="rId37"/>
    <p:sldId id="296" r:id="rId38"/>
    <p:sldId id="347" r:id="rId39"/>
    <p:sldId id="297" r:id="rId40"/>
    <p:sldId id="298" r:id="rId41"/>
    <p:sldId id="299" r:id="rId42"/>
    <p:sldId id="300" r:id="rId43"/>
    <p:sldId id="348" r:id="rId44"/>
    <p:sldId id="301" r:id="rId45"/>
    <p:sldId id="302" r:id="rId46"/>
    <p:sldId id="303" r:id="rId47"/>
    <p:sldId id="306" r:id="rId48"/>
    <p:sldId id="307" r:id="rId49"/>
    <p:sldId id="308" r:id="rId50"/>
    <p:sldId id="354" r:id="rId51"/>
    <p:sldId id="310" r:id="rId52"/>
    <p:sldId id="311" r:id="rId53"/>
    <p:sldId id="312" r:id="rId54"/>
    <p:sldId id="313" r:id="rId55"/>
    <p:sldId id="314" r:id="rId56"/>
    <p:sldId id="315" r:id="rId57"/>
    <p:sldId id="316" r:id="rId58"/>
    <p:sldId id="317" r:id="rId59"/>
    <p:sldId id="351" r:id="rId60"/>
    <p:sldId id="320" r:id="rId61"/>
    <p:sldId id="321" r:id="rId62"/>
    <p:sldId id="322" r:id="rId63"/>
    <p:sldId id="323" r:id="rId64"/>
    <p:sldId id="324" r:id="rId65"/>
    <p:sldId id="325" r:id="rId66"/>
    <p:sldId id="326" r:id="rId67"/>
    <p:sldId id="327" r:id="rId68"/>
    <p:sldId id="328" r:id="rId69"/>
    <p:sldId id="329" r:id="rId70"/>
    <p:sldId id="331" r:id="rId71"/>
    <p:sldId id="352" r:id="rId72"/>
    <p:sldId id="355" r:id="rId73"/>
    <p:sldId id="332" r:id="rId74"/>
    <p:sldId id="333" r:id="rId75"/>
    <p:sldId id="334" r:id="rId76"/>
    <p:sldId id="335" r:id="rId77"/>
    <p:sldId id="353" r:id="rId78"/>
    <p:sldId id="336" r:id="rId79"/>
    <p:sldId id="337" r:id="rId80"/>
    <p:sldId id="349" r:id="rId81"/>
    <p:sldId id="338" r:id="rId82"/>
    <p:sldId id="339" r:id="rId8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0437" autoAdjust="0"/>
    <p:restoredTop sz="94605" autoAdjust="0"/>
  </p:normalViewPr>
  <p:slideViewPr>
    <p:cSldViewPr>
      <p:cViewPr>
        <p:scale>
          <a:sx n="66" d="100"/>
          <a:sy n="66" d="100"/>
        </p:scale>
        <p:origin x="-2142" y="-210"/>
      </p:cViewPr>
      <p:guideLst>
        <p:guide orient="horz" pos="2160"/>
        <p:guide pos="2880"/>
      </p:guideLst>
    </p:cSldViewPr>
  </p:slideViewPr>
  <p:outlineViewPr>
    <p:cViewPr>
      <p:scale>
        <a:sx n="33" d="100"/>
        <a:sy n="33" d="100"/>
      </p:scale>
      <p:origin x="0" y="14178"/>
    </p:cViewPr>
  </p:outlineViewPr>
  <p:notesTextViewPr>
    <p:cViewPr>
      <p:scale>
        <a:sx n="100" d="100"/>
        <a:sy n="100" d="100"/>
      </p:scale>
      <p:origin x="0" y="0"/>
    </p:cViewPr>
  </p:notesTextViewPr>
  <p:sorterViewPr>
    <p:cViewPr>
      <p:scale>
        <a:sx n="100" d="100"/>
        <a:sy n="100" d="100"/>
      </p:scale>
      <p:origin x="0" y="256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860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03769F8A-3C0E-45C5-BA34-A1767EC2C69C}" type="slidenum">
              <a:rPr lang="en-US"/>
              <a:pPr>
                <a:defRPr/>
              </a:pPr>
              <a:t>‹#›</a:t>
            </a:fld>
            <a:endParaRPr lang="en-US" dirty="0"/>
          </a:p>
        </p:txBody>
      </p:sp>
    </p:spTree>
    <p:extLst>
      <p:ext uri="{BB962C8B-B14F-4D97-AF65-F5344CB8AC3E}">
        <p14:creationId xmlns:p14="http://schemas.microsoft.com/office/powerpoint/2010/main" val="42752744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AE357B3-1FCB-41F0-A206-1D804D79A024}" type="slidenum">
              <a:rPr lang="en-US" smtClean="0"/>
              <a:pPr eaLnBrk="1" hangingPunct="1"/>
              <a:t>1</a:t>
            </a:fld>
            <a:endParaRPr lang="en-US" dirty="0" smtClean="0"/>
          </a:p>
        </p:txBody>
      </p:sp>
      <p:sp>
        <p:nvSpPr>
          <p:cNvPr id="870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40DB45D8-6147-46C1-9462-F98CF77AC46C}" type="slidenum">
              <a:rPr lang="en-US" sz="1200"/>
              <a:pPr algn="r" eaLnBrk="1" hangingPunct="1"/>
              <a:t>1</a:t>
            </a:fld>
            <a:endParaRPr lang="en-US" sz="1200" dirty="0"/>
          </a:p>
        </p:txBody>
      </p:sp>
      <p:sp>
        <p:nvSpPr>
          <p:cNvPr id="8704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fld id="{D3C2EC3A-2A17-44F0-A4ED-C17A89D82CE8}" type="slidenum">
              <a:rPr lang="en-US" sz="1200"/>
              <a:pPr algn="r"/>
              <a:t>1</a:t>
            </a:fld>
            <a:endParaRPr lang="en-US" sz="1200" dirty="0"/>
          </a:p>
        </p:txBody>
      </p:sp>
      <p:sp>
        <p:nvSpPr>
          <p:cNvPr id="87045" name="Rectangle 2"/>
          <p:cNvSpPr>
            <a:spLocks noGrp="1" noRot="1" noChangeAspect="1" noChangeArrowheads="1" noTextEdit="1"/>
          </p:cNvSpPr>
          <p:nvPr>
            <p:ph type="sldImg"/>
          </p:nvPr>
        </p:nvSpPr>
        <p:spPr>
          <a:ln/>
        </p:spPr>
      </p:sp>
      <p:sp>
        <p:nvSpPr>
          <p:cNvPr id="870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10</a:t>
            </a:fld>
            <a:endParaRPr lang="en-US" dirty="0"/>
          </a:p>
        </p:txBody>
      </p:sp>
    </p:spTree>
    <p:extLst>
      <p:ext uri="{BB962C8B-B14F-4D97-AF65-F5344CB8AC3E}">
        <p14:creationId xmlns:p14="http://schemas.microsoft.com/office/powerpoint/2010/main" val="2175777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11</a:t>
            </a:fld>
            <a:endParaRPr lang="en-US" dirty="0"/>
          </a:p>
        </p:txBody>
      </p:sp>
    </p:spTree>
    <p:extLst>
      <p:ext uri="{BB962C8B-B14F-4D97-AF65-F5344CB8AC3E}">
        <p14:creationId xmlns:p14="http://schemas.microsoft.com/office/powerpoint/2010/main" val="316689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12</a:t>
            </a:fld>
            <a:endParaRPr lang="en-US" dirty="0"/>
          </a:p>
        </p:txBody>
      </p:sp>
    </p:spTree>
    <p:extLst>
      <p:ext uri="{BB962C8B-B14F-4D97-AF65-F5344CB8AC3E}">
        <p14:creationId xmlns:p14="http://schemas.microsoft.com/office/powerpoint/2010/main" val="265994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13</a:t>
            </a:fld>
            <a:endParaRPr lang="en-US" dirty="0"/>
          </a:p>
        </p:txBody>
      </p:sp>
    </p:spTree>
    <p:extLst>
      <p:ext uri="{BB962C8B-B14F-4D97-AF65-F5344CB8AC3E}">
        <p14:creationId xmlns:p14="http://schemas.microsoft.com/office/powerpoint/2010/main" val="1432485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14</a:t>
            </a:fld>
            <a:endParaRPr lang="en-US" dirty="0"/>
          </a:p>
        </p:txBody>
      </p:sp>
    </p:spTree>
    <p:extLst>
      <p:ext uri="{BB962C8B-B14F-4D97-AF65-F5344CB8AC3E}">
        <p14:creationId xmlns:p14="http://schemas.microsoft.com/office/powerpoint/2010/main" val="1003662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15</a:t>
            </a:fld>
            <a:endParaRPr lang="en-US" dirty="0"/>
          </a:p>
        </p:txBody>
      </p:sp>
    </p:spTree>
    <p:extLst>
      <p:ext uri="{BB962C8B-B14F-4D97-AF65-F5344CB8AC3E}">
        <p14:creationId xmlns:p14="http://schemas.microsoft.com/office/powerpoint/2010/main" val="1839930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16</a:t>
            </a:fld>
            <a:endParaRPr lang="en-US" dirty="0"/>
          </a:p>
        </p:txBody>
      </p:sp>
    </p:spTree>
    <p:extLst>
      <p:ext uri="{BB962C8B-B14F-4D97-AF65-F5344CB8AC3E}">
        <p14:creationId xmlns:p14="http://schemas.microsoft.com/office/powerpoint/2010/main" val="1581875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17</a:t>
            </a:fld>
            <a:endParaRPr lang="en-US" dirty="0"/>
          </a:p>
        </p:txBody>
      </p:sp>
    </p:spTree>
    <p:extLst>
      <p:ext uri="{BB962C8B-B14F-4D97-AF65-F5344CB8AC3E}">
        <p14:creationId xmlns:p14="http://schemas.microsoft.com/office/powerpoint/2010/main" val="4042687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18</a:t>
            </a:fld>
            <a:endParaRPr lang="en-US" dirty="0"/>
          </a:p>
        </p:txBody>
      </p:sp>
    </p:spTree>
    <p:extLst>
      <p:ext uri="{BB962C8B-B14F-4D97-AF65-F5344CB8AC3E}">
        <p14:creationId xmlns:p14="http://schemas.microsoft.com/office/powerpoint/2010/main" val="3295655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19</a:t>
            </a:fld>
            <a:endParaRPr lang="en-US" dirty="0"/>
          </a:p>
        </p:txBody>
      </p:sp>
    </p:spTree>
    <p:extLst>
      <p:ext uri="{BB962C8B-B14F-4D97-AF65-F5344CB8AC3E}">
        <p14:creationId xmlns:p14="http://schemas.microsoft.com/office/powerpoint/2010/main" val="160725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01CFE8A-8119-49CA-9D31-25C0B4EC6FF3}" type="slidenum">
              <a:rPr lang="en-US" smtClean="0"/>
              <a:pPr eaLnBrk="1" hangingPunct="1"/>
              <a:t>2</a:t>
            </a:fld>
            <a:endParaRPr lang="en-US" dirty="0" smtClean="0"/>
          </a:p>
        </p:txBody>
      </p:sp>
      <p:sp>
        <p:nvSpPr>
          <p:cNvPr id="8806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89766901-BA8A-44F7-8280-9BC404EF436C}" type="slidenum">
              <a:rPr lang="en-US" sz="1200"/>
              <a:pPr algn="r" eaLnBrk="1" hangingPunct="1"/>
              <a:t>2</a:t>
            </a:fld>
            <a:endParaRPr lang="en-US" sz="1200" dirty="0"/>
          </a:p>
        </p:txBody>
      </p:sp>
      <p:sp>
        <p:nvSpPr>
          <p:cNvPr id="88068" name="Rectangle 2"/>
          <p:cNvSpPr>
            <a:spLocks noGrp="1" noRot="1" noChangeAspect="1" noChangeArrowheads="1" noTextEdit="1"/>
          </p:cNvSpPr>
          <p:nvPr>
            <p:ph type="sldImg"/>
          </p:nvPr>
        </p:nvSpPr>
        <p:spPr>
          <a:ln/>
        </p:spPr>
      </p:sp>
      <p:sp>
        <p:nvSpPr>
          <p:cNvPr id="880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20</a:t>
            </a:fld>
            <a:endParaRPr lang="en-US" dirty="0"/>
          </a:p>
        </p:txBody>
      </p:sp>
    </p:spTree>
    <p:extLst>
      <p:ext uri="{BB962C8B-B14F-4D97-AF65-F5344CB8AC3E}">
        <p14:creationId xmlns:p14="http://schemas.microsoft.com/office/powerpoint/2010/main" val="3488151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21</a:t>
            </a:fld>
            <a:endParaRPr lang="en-US" dirty="0"/>
          </a:p>
        </p:txBody>
      </p:sp>
    </p:spTree>
    <p:extLst>
      <p:ext uri="{BB962C8B-B14F-4D97-AF65-F5344CB8AC3E}">
        <p14:creationId xmlns:p14="http://schemas.microsoft.com/office/powerpoint/2010/main" val="3568912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22</a:t>
            </a:fld>
            <a:endParaRPr lang="en-US" dirty="0"/>
          </a:p>
        </p:txBody>
      </p:sp>
    </p:spTree>
    <p:extLst>
      <p:ext uri="{BB962C8B-B14F-4D97-AF65-F5344CB8AC3E}">
        <p14:creationId xmlns:p14="http://schemas.microsoft.com/office/powerpoint/2010/main" val="243946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23</a:t>
            </a:fld>
            <a:endParaRPr lang="en-US" dirty="0"/>
          </a:p>
        </p:txBody>
      </p:sp>
    </p:spTree>
    <p:extLst>
      <p:ext uri="{BB962C8B-B14F-4D97-AF65-F5344CB8AC3E}">
        <p14:creationId xmlns:p14="http://schemas.microsoft.com/office/powerpoint/2010/main" val="3198297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24</a:t>
            </a:fld>
            <a:endParaRPr lang="en-US" dirty="0"/>
          </a:p>
        </p:txBody>
      </p:sp>
    </p:spTree>
    <p:extLst>
      <p:ext uri="{BB962C8B-B14F-4D97-AF65-F5344CB8AC3E}">
        <p14:creationId xmlns:p14="http://schemas.microsoft.com/office/powerpoint/2010/main" val="3546419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25</a:t>
            </a:fld>
            <a:endParaRPr lang="en-US" dirty="0"/>
          </a:p>
        </p:txBody>
      </p:sp>
    </p:spTree>
    <p:extLst>
      <p:ext uri="{BB962C8B-B14F-4D97-AF65-F5344CB8AC3E}">
        <p14:creationId xmlns:p14="http://schemas.microsoft.com/office/powerpoint/2010/main" val="3690478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26</a:t>
            </a:fld>
            <a:endParaRPr lang="en-US" dirty="0"/>
          </a:p>
        </p:txBody>
      </p:sp>
    </p:spTree>
    <p:extLst>
      <p:ext uri="{BB962C8B-B14F-4D97-AF65-F5344CB8AC3E}">
        <p14:creationId xmlns:p14="http://schemas.microsoft.com/office/powerpoint/2010/main" val="319737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27</a:t>
            </a:fld>
            <a:endParaRPr lang="en-US" dirty="0"/>
          </a:p>
        </p:txBody>
      </p:sp>
    </p:spTree>
    <p:extLst>
      <p:ext uri="{BB962C8B-B14F-4D97-AF65-F5344CB8AC3E}">
        <p14:creationId xmlns:p14="http://schemas.microsoft.com/office/powerpoint/2010/main" val="2515021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28</a:t>
            </a:fld>
            <a:endParaRPr lang="en-US" dirty="0"/>
          </a:p>
        </p:txBody>
      </p:sp>
    </p:spTree>
    <p:extLst>
      <p:ext uri="{BB962C8B-B14F-4D97-AF65-F5344CB8AC3E}">
        <p14:creationId xmlns:p14="http://schemas.microsoft.com/office/powerpoint/2010/main" val="2712879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29</a:t>
            </a:fld>
            <a:endParaRPr lang="en-US" dirty="0"/>
          </a:p>
        </p:txBody>
      </p:sp>
    </p:spTree>
    <p:extLst>
      <p:ext uri="{BB962C8B-B14F-4D97-AF65-F5344CB8AC3E}">
        <p14:creationId xmlns:p14="http://schemas.microsoft.com/office/powerpoint/2010/main" val="1588740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3</a:t>
            </a:fld>
            <a:endParaRPr lang="en-US" dirty="0"/>
          </a:p>
        </p:txBody>
      </p:sp>
    </p:spTree>
    <p:extLst>
      <p:ext uri="{BB962C8B-B14F-4D97-AF65-F5344CB8AC3E}">
        <p14:creationId xmlns:p14="http://schemas.microsoft.com/office/powerpoint/2010/main" val="516240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30</a:t>
            </a:fld>
            <a:endParaRPr lang="en-US" dirty="0"/>
          </a:p>
        </p:txBody>
      </p:sp>
    </p:spTree>
    <p:extLst>
      <p:ext uri="{BB962C8B-B14F-4D97-AF65-F5344CB8AC3E}">
        <p14:creationId xmlns:p14="http://schemas.microsoft.com/office/powerpoint/2010/main" val="860856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31</a:t>
            </a:fld>
            <a:endParaRPr lang="en-US" dirty="0"/>
          </a:p>
        </p:txBody>
      </p:sp>
    </p:spTree>
    <p:extLst>
      <p:ext uri="{BB962C8B-B14F-4D97-AF65-F5344CB8AC3E}">
        <p14:creationId xmlns:p14="http://schemas.microsoft.com/office/powerpoint/2010/main" val="94494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32</a:t>
            </a:fld>
            <a:endParaRPr lang="en-US" dirty="0"/>
          </a:p>
        </p:txBody>
      </p:sp>
    </p:spTree>
    <p:extLst>
      <p:ext uri="{BB962C8B-B14F-4D97-AF65-F5344CB8AC3E}">
        <p14:creationId xmlns:p14="http://schemas.microsoft.com/office/powerpoint/2010/main" val="1441858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33</a:t>
            </a:fld>
            <a:endParaRPr lang="en-US" dirty="0"/>
          </a:p>
        </p:txBody>
      </p:sp>
    </p:spTree>
    <p:extLst>
      <p:ext uri="{BB962C8B-B14F-4D97-AF65-F5344CB8AC3E}">
        <p14:creationId xmlns:p14="http://schemas.microsoft.com/office/powerpoint/2010/main" val="2111253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34</a:t>
            </a:fld>
            <a:endParaRPr lang="en-US" dirty="0"/>
          </a:p>
        </p:txBody>
      </p:sp>
    </p:spTree>
    <p:extLst>
      <p:ext uri="{BB962C8B-B14F-4D97-AF65-F5344CB8AC3E}">
        <p14:creationId xmlns:p14="http://schemas.microsoft.com/office/powerpoint/2010/main" val="517056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35</a:t>
            </a:fld>
            <a:endParaRPr lang="en-US" dirty="0"/>
          </a:p>
        </p:txBody>
      </p:sp>
    </p:spTree>
    <p:extLst>
      <p:ext uri="{BB962C8B-B14F-4D97-AF65-F5344CB8AC3E}">
        <p14:creationId xmlns:p14="http://schemas.microsoft.com/office/powerpoint/2010/main" val="767697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36</a:t>
            </a:fld>
            <a:endParaRPr lang="en-US" dirty="0"/>
          </a:p>
        </p:txBody>
      </p:sp>
    </p:spTree>
    <p:extLst>
      <p:ext uri="{BB962C8B-B14F-4D97-AF65-F5344CB8AC3E}">
        <p14:creationId xmlns:p14="http://schemas.microsoft.com/office/powerpoint/2010/main" val="2332110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37</a:t>
            </a:fld>
            <a:endParaRPr lang="en-US" dirty="0"/>
          </a:p>
        </p:txBody>
      </p:sp>
    </p:spTree>
    <p:extLst>
      <p:ext uri="{BB962C8B-B14F-4D97-AF65-F5344CB8AC3E}">
        <p14:creationId xmlns:p14="http://schemas.microsoft.com/office/powerpoint/2010/main" val="449320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38</a:t>
            </a:fld>
            <a:endParaRPr lang="en-US" dirty="0"/>
          </a:p>
        </p:txBody>
      </p:sp>
    </p:spTree>
    <p:extLst>
      <p:ext uri="{BB962C8B-B14F-4D97-AF65-F5344CB8AC3E}">
        <p14:creationId xmlns:p14="http://schemas.microsoft.com/office/powerpoint/2010/main" val="538989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39</a:t>
            </a:fld>
            <a:endParaRPr lang="en-US" dirty="0"/>
          </a:p>
        </p:txBody>
      </p:sp>
    </p:spTree>
    <p:extLst>
      <p:ext uri="{BB962C8B-B14F-4D97-AF65-F5344CB8AC3E}">
        <p14:creationId xmlns:p14="http://schemas.microsoft.com/office/powerpoint/2010/main" val="671830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4</a:t>
            </a:fld>
            <a:endParaRPr lang="en-US" dirty="0"/>
          </a:p>
        </p:txBody>
      </p:sp>
    </p:spTree>
    <p:extLst>
      <p:ext uri="{BB962C8B-B14F-4D97-AF65-F5344CB8AC3E}">
        <p14:creationId xmlns:p14="http://schemas.microsoft.com/office/powerpoint/2010/main" val="858173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40</a:t>
            </a:fld>
            <a:endParaRPr lang="en-US" dirty="0"/>
          </a:p>
        </p:txBody>
      </p:sp>
    </p:spTree>
    <p:extLst>
      <p:ext uri="{BB962C8B-B14F-4D97-AF65-F5344CB8AC3E}">
        <p14:creationId xmlns:p14="http://schemas.microsoft.com/office/powerpoint/2010/main" val="283903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41</a:t>
            </a:fld>
            <a:endParaRPr lang="en-US" dirty="0"/>
          </a:p>
        </p:txBody>
      </p:sp>
    </p:spTree>
    <p:extLst>
      <p:ext uri="{BB962C8B-B14F-4D97-AF65-F5344CB8AC3E}">
        <p14:creationId xmlns:p14="http://schemas.microsoft.com/office/powerpoint/2010/main" val="1904011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42</a:t>
            </a:fld>
            <a:endParaRPr lang="en-US" dirty="0"/>
          </a:p>
        </p:txBody>
      </p:sp>
    </p:spTree>
    <p:extLst>
      <p:ext uri="{BB962C8B-B14F-4D97-AF65-F5344CB8AC3E}">
        <p14:creationId xmlns:p14="http://schemas.microsoft.com/office/powerpoint/2010/main" val="3234185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43</a:t>
            </a:fld>
            <a:endParaRPr lang="en-US" dirty="0"/>
          </a:p>
        </p:txBody>
      </p:sp>
    </p:spTree>
    <p:extLst>
      <p:ext uri="{BB962C8B-B14F-4D97-AF65-F5344CB8AC3E}">
        <p14:creationId xmlns:p14="http://schemas.microsoft.com/office/powerpoint/2010/main" val="35837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44</a:t>
            </a:fld>
            <a:endParaRPr lang="en-US" dirty="0"/>
          </a:p>
        </p:txBody>
      </p:sp>
    </p:spTree>
    <p:extLst>
      <p:ext uri="{BB962C8B-B14F-4D97-AF65-F5344CB8AC3E}">
        <p14:creationId xmlns:p14="http://schemas.microsoft.com/office/powerpoint/2010/main" val="3554222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45</a:t>
            </a:fld>
            <a:endParaRPr lang="en-US" dirty="0"/>
          </a:p>
        </p:txBody>
      </p:sp>
    </p:spTree>
    <p:extLst>
      <p:ext uri="{BB962C8B-B14F-4D97-AF65-F5344CB8AC3E}">
        <p14:creationId xmlns:p14="http://schemas.microsoft.com/office/powerpoint/2010/main" val="2616547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46</a:t>
            </a:fld>
            <a:endParaRPr lang="en-US" dirty="0"/>
          </a:p>
        </p:txBody>
      </p:sp>
    </p:spTree>
    <p:extLst>
      <p:ext uri="{BB962C8B-B14F-4D97-AF65-F5344CB8AC3E}">
        <p14:creationId xmlns:p14="http://schemas.microsoft.com/office/powerpoint/2010/main" val="2527574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47</a:t>
            </a:fld>
            <a:endParaRPr lang="en-US" dirty="0"/>
          </a:p>
        </p:txBody>
      </p:sp>
    </p:spTree>
    <p:extLst>
      <p:ext uri="{BB962C8B-B14F-4D97-AF65-F5344CB8AC3E}">
        <p14:creationId xmlns:p14="http://schemas.microsoft.com/office/powerpoint/2010/main" val="3564458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48</a:t>
            </a:fld>
            <a:endParaRPr lang="en-US" dirty="0"/>
          </a:p>
        </p:txBody>
      </p:sp>
    </p:spTree>
    <p:extLst>
      <p:ext uri="{BB962C8B-B14F-4D97-AF65-F5344CB8AC3E}">
        <p14:creationId xmlns:p14="http://schemas.microsoft.com/office/powerpoint/2010/main" val="4061995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49</a:t>
            </a:fld>
            <a:endParaRPr lang="en-US" dirty="0"/>
          </a:p>
        </p:txBody>
      </p:sp>
    </p:spTree>
    <p:extLst>
      <p:ext uri="{BB962C8B-B14F-4D97-AF65-F5344CB8AC3E}">
        <p14:creationId xmlns:p14="http://schemas.microsoft.com/office/powerpoint/2010/main" val="80205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5</a:t>
            </a:fld>
            <a:endParaRPr lang="en-US" dirty="0"/>
          </a:p>
        </p:txBody>
      </p:sp>
    </p:spTree>
    <p:extLst>
      <p:ext uri="{BB962C8B-B14F-4D97-AF65-F5344CB8AC3E}">
        <p14:creationId xmlns:p14="http://schemas.microsoft.com/office/powerpoint/2010/main" val="11160878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50</a:t>
            </a:fld>
            <a:endParaRPr lang="en-US" dirty="0"/>
          </a:p>
        </p:txBody>
      </p:sp>
    </p:spTree>
    <p:extLst>
      <p:ext uri="{BB962C8B-B14F-4D97-AF65-F5344CB8AC3E}">
        <p14:creationId xmlns:p14="http://schemas.microsoft.com/office/powerpoint/2010/main" val="2309898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51</a:t>
            </a:fld>
            <a:endParaRPr lang="en-US" dirty="0"/>
          </a:p>
        </p:txBody>
      </p:sp>
    </p:spTree>
    <p:extLst>
      <p:ext uri="{BB962C8B-B14F-4D97-AF65-F5344CB8AC3E}">
        <p14:creationId xmlns:p14="http://schemas.microsoft.com/office/powerpoint/2010/main" val="2506679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52</a:t>
            </a:fld>
            <a:endParaRPr lang="en-US" dirty="0"/>
          </a:p>
        </p:txBody>
      </p:sp>
    </p:spTree>
    <p:extLst>
      <p:ext uri="{BB962C8B-B14F-4D97-AF65-F5344CB8AC3E}">
        <p14:creationId xmlns:p14="http://schemas.microsoft.com/office/powerpoint/2010/main" val="2422125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53</a:t>
            </a:fld>
            <a:endParaRPr lang="en-US" dirty="0"/>
          </a:p>
        </p:txBody>
      </p:sp>
    </p:spTree>
    <p:extLst>
      <p:ext uri="{BB962C8B-B14F-4D97-AF65-F5344CB8AC3E}">
        <p14:creationId xmlns:p14="http://schemas.microsoft.com/office/powerpoint/2010/main" val="8714829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54</a:t>
            </a:fld>
            <a:endParaRPr lang="en-US" dirty="0"/>
          </a:p>
        </p:txBody>
      </p:sp>
    </p:spTree>
    <p:extLst>
      <p:ext uri="{BB962C8B-B14F-4D97-AF65-F5344CB8AC3E}">
        <p14:creationId xmlns:p14="http://schemas.microsoft.com/office/powerpoint/2010/main" val="35389895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55</a:t>
            </a:fld>
            <a:endParaRPr lang="en-US" dirty="0"/>
          </a:p>
        </p:txBody>
      </p:sp>
    </p:spTree>
    <p:extLst>
      <p:ext uri="{BB962C8B-B14F-4D97-AF65-F5344CB8AC3E}">
        <p14:creationId xmlns:p14="http://schemas.microsoft.com/office/powerpoint/2010/main" val="413940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56</a:t>
            </a:fld>
            <a:endParaRPr lang="en-US" dirty="0"/>
          </a:p>
        </p:txBody>
      </p:sp>
    </p:spTree>
    <p:extLst>
      <p:ext uri="{BB962C8B-B14F-4D97-AF65-F5344CB8AC3E}">
        <p14:creationId xmlns:p14="http://schemas.microsoft.com/office/powerpoint/2010/main" val="1955426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57</a:t>
            </a:fld>
            <a:endParaRPr lang="en-US" dirty="0"/>
          </a:p>
        </p:txBody>
      </p:sp>
    </p:spTree>
    <p:extLst>
      <p:ext uri="{BB962C8B-B14F-4D97-AF65-F5344CB8AC3E}">
        <p14:creationId xmlns:p14="http://schemas.microsoft.com/office/powerpoint/2010/main" val="31550756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58</a:t>
            </a:fld>
            <a:endParaRPr lang="en-US" dirty="0"/>
          </a:p>
        </p:txBody>
      </p:sp>
    </p:spTree>
    <p:extLst>
      <p:ext uri="{BB962C8B-B14F-4D97-AF65-F5344CB8AC3E}">
        <p14:creationId xmlns:p14="http://schemas.microsoft.com/office/powerpoint/2010/main" val="12201318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59</a:t>
            </a:fld>
            <a:endParaRPr lang="en-US" dirty="0"/>
          </a:p>
        </p:txBody>
      </p:sp>
    </p:spTree>
    <p:extLst>
      <p:ext uri="{BB962C8B-B14F-4D97-AF65-F5344CB8AC3E}">
        <p14:creationId xmlns:p14="http://schemas.microsoft.com/office/powerpoint/2010/main" val="38489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6</a:t>
            </a:fld>
            <a:endParaRPr lang="en-US" dirty="0"/>
          </a:p>
        </p:txBody>
      </p:sp>
    </p:spTree>
    <p:extLst>
      <p:ext uri="{BB962C8B-B14F-4D97-AF65-F5344CB8AC3E}">
        <p14:creationId xmlns:p14="http://schemas.microsoft.com/office/powerpoint/2010/main" val="36720591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60</a:t>
            </a:fld>
            <a:endParaRPr lang="en-US" dirty="0"/>
          </a:p>
        </p:txBody>
      </p:sp>
    </p:spTree>
    <p:extLst>
      <p:ext uri="{BB962C8B-B14F-4D97-AF65-F5344CB8AC3E}">
        <p14:creationId xmlns:p14="http://schemas.microsoft.com/office/powerpoint/2010/main" val="31617888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61</a:t>
            </a:fld>
            <a:endParaRPr lang="en-US" dirty="0"/>
          </a:p>
        </p:txBody>
      </p:sp>
    </p:spTree>
    <p:extLst>
      <p:ext uri="{BB962C8B-B14F-4D97-AF65-F5344CB8AC3E}">
        <p14:creationId xmlns:p14="http://schemas.microsoft.com/office/powerpoint/2010/main" val="20428278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62</a:t>
            </a:fld>
            <a:endParaRPr lang="en-US" dirty="0"/>
          </a:p>
        </p:txBody>
      </p:sp>
    </p:spTree>
    <p:extLst>
      <p:ext uri="{BB962C8B-B14F-4D97-AF65-F5344CB8AC3E}">
        <p14:creationId xmlns:p14="http://schemas.microsoft.com/office/powerpoint/2010/main" val="2183369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63</a:t>
            </a:fld>
            <a:endParaRPr lang="en-US" dirty="0"/>
          </a:p>
        </p:txBody>
      </p:sp>
    </p:spTree>
    <p:extLst>
      <p:ext uri="{BB962C8B-B14F-4D97-AF65-F5344CB8AC3E}">
        <p14:creationId xmlns:p14="http://schemas.microsoft.com/office/powerpoint/2010/main" val="2553050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64</a:t>
            </a:fld>
            <a:endParaRPr lang="en-US" dirty="0"/>
          </a:p>
        </p:txBody>
      </p:sp>
    </p:spTree>
    <p:extLst>
      <p:ext uri="{BB962C8B-B14F-4D97-AF65-F5344CB8AC3E}">
        <p14:creationId xmlns:p14="http://schemas.microsoft.com/office/powerpoint/2010/main" val="419488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65</a:t>
            </a:fld>
            <a:endParaRPr lang="en-US" dirty="0"/>
          </a:p>
        </p:txBody>
      </p:sp>
    </p:spTree>
    <p:extLst>
      <p:ext uri="{BB962C8B-B14F-4D97-AF65-F5344CB8AC3E}">
        <p14:creationId xmlns:p14="http://schemas.microsoft.com/office/powerpoint/2010/main" val="17290952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66</a:t>
            </a:fld>
            <a:endParaRPr lang="en-US" dirty="0"/>
          </a:p>
        </p:txBody>
      </p:sp>
    </p:spTree>
    <p:extLst>
      <p:ext uri="{BB962C8B-B14F-4D97-AF65-F5344CB8AC3E}">
        <p14:creationId xmlns:p14="http://schemas.microsoft.com/office/powerpoint/2010/main" val="33630066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67</a:t>
            </a:fld>
            <a:endParaRPr lang="en-US" dirty="0"/>
          </a:p>
        </p:txBody>
      </p:sp>
    </p:spTree>
    <p:extLst>
      <p:ext uri="{BB962C8B-B14F-4D97-AF65-F5344CB8AC3E}">
        <p14:creationId xmlns:p14="http://schemas.microsoft.com/office/powerpoint/2010/main" val="20872949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68</a:t>
            </a:fld>
            <a:endParaRPr lang="en-US" dirty="0"/>
          </a:p>
        </p:txBody>
      </p:sp>
    </p:spTree>
    <p:extLst>
      <p:ext uri="{BB962C8B-B14F-4D97-AF65-F5344CB8AC3E}">
        <p14:creationId xmlns:p14="http://schemas.microsoft.com/office/powerpoint/2010/main" val="38233733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69</a:t>
            </a:fld>
            <a:endParaRPr lang="en-US" dirty="0"/>
          </a:p>
        </p:txBody>
      </p:sp>
    </p:spTree>
    <p:extLst>
      <p:ext uri="{BB962C8B-B14F-4D97-AF65-F5344CB8AC3E}">
        <p14:creationId xmlns:p14="http://schemas.microsoft.com/office/powerpoint/2010/main" val="2211309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7</a:t>
            </a:fld>
            <a:endParaRPr lang="en-US" dirty="0"/>
          </a:p>
        </p:txBody>
      </p:sp>
    </p:spTree>
    <p:extLst>
      <p:ext uri="{BB962C8B-B14F-4D97-AF65-F5344CB8AC3E}">
        <p14:creationId xmlns:p14="http://schemas.microsoft.com/office/powerpoint/2010/main" val="11156826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70</a:t>
            </a:fld>
            <a:endParaRPr lang="en-US" dirty="0"/>
          </a:p>
        </p:txBody>
      </p:sp>
    </p:spTree>
    <p:extLst>
      <p:ext uri="{BB962C8B-B14F-4D97-AF65-F5344CB8AC3E}">
        <p14:creationId xmlns:p14="http://schemas.microsoft.com/office/powerpoint/2010/main" val="10505500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71</a:t>
            </a:fld>
            <a:endParaRPr lang="en-US" dirty="0"/>
          </a:p>
        </p:txBody>
      </p:sp>
    </p:spTree>
    <p:extLst>
      <p:ext uri="{BB962C8B-B14F-4D97-AF65-F5344CB8AC3E}">
        <p14:creationId xmlns:p14="http://schemas.microsoft.com/office/powerpoint/2010/main" val="12784009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72</a:t>
            </a:fld>
            <a:endParaRPr lang="en-US" dirty="0"/>
          </a:p>
        </p:txBody>
      </p:sp>
    </p:spTree>
    <p:extLst>
      <p:ext uri="{BB962C8B-B14F-4D97-AF65-F5344CB8AC3E}">
        <p14:creationId xmlns:p14="http://schemas.microsoft.com/office/powerpoint/2010/main" val="22981289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73</a:t>
            </a:fld>
            <a:endParaRPr lang="en-US" dirty="0"/>
          </a:p>
        </p:txBody>
      </p:sp>
    </p:spTree>
    <p:extLst>
      <p:ext uri="{BB962C8B-B14F-4D97-AF65-F5344CB8AC3E}">
        <p14:creationId xmlns:p14="http://schemas.microsoft.com/office/powerpoint/2010/main" val="148509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74</a:t>
            </a:fld>
            <a:endParaRPr lang="en-US" dirty="0"/>
          </a:p>
        </p:txBody>
      </p:sp>
    </p:spTree>
    <p:extLst>
      <p:ext uri="{BB962C8B-B14F-4D97-AF65-F5344CB8AC3E}">
        <p14:creationId xmlns:p14="http://schemas.microsoft.com/office/powerpoint/2010/main" val="18578820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75</a:t>
            </a:fld>
            <a:endParaRPr lang="en-US" dirty="0"/>
          </a:p>
        </p:txBody>
      </p:sp>
    </p:spTree>
    <p:extLst>
      <p:ext uri="{BB962C8B-B14F-4D97-AF65-F5344CB8AC3E}">
        <p14:creationId xmlns:p14="http://schemas.microsoft.com/office/powerpoint/2010/main" val="41007669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76</a:t>
            </a:fld>
            <a:endParaRPr lang="en-US" dirty="0"/>
          </a:p>
        </p:txBody>
      </p:sp>
    </p:spTree>
    <p:extLst>
      <p:ext uri="{BB962C8B-B14F-4D97-AF65-F5344CB8AC3E}">
        <p14:creationId xmlns:p14="http://schemas.microsoft.com/office/powerpoint/2010/main" val="31447871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77</a:t>
            </a:fld>
            <a:endParaRPr lang="en-US" dirty="0"/>
          </a:p>
        </p:txBody>
      </p:sp>
    </p:spTree>
    <p:extLst>
      <p:ext uri="{BB962C8B-B14F-4D97-AF65-F5344CB8AC3E}">
        <p14:creationId xmlns:p14="http://schemas.microsoft.com/office/powerpoint/2010/main" val="2278259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78</a:t>
            </a:fld>
            <a:endParaRPr lang="en-US" dirty="0"/>
          </a:p>
        </p:txBody>
      </p:sp>
    </p:spTree>
    <p:extLst>
      <p:ext uri="{BB962C8B-B14F-4D97-AF65-F5344CB8AC3E}">
        <p14:creationId xmlns:p14="http://schemas.microsoft.com/office/powerpoint/2010/main" val="5669364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79</a:t>
            </a:fld>
            <a:endParaRPr lang="en-US" dirty="0"/>
          </a:p>
        </p:txBody>
      </p:sp>
    </p:spTree>
    <p:extLst>
      <p:ext uri="{BB962C8B-B14F-4D97-AF65-F5344CB8AC3E}">
        <p14:creationId xmlns:p14="http://schemas.microsoft.com/office/powerpoint/2010/main" val="2186995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8</a:t>
            </a:fld>
            <a:endParaRPr lang="en-US" dirty="0"/>
          </a:p>
        </p:txBody>
      </p:sp>
    </p:spTree>
    <p:extLst>
      <p:ext uri="{BB962C8B-B14F-4D97-AF65-F5344CB8AC3E}">
        <p14:creationId xmlns:p14="http://schemas.microsoft.com/office/powerpoint/2010/main" val="2381033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80</a:t>
            </a:fld>
            <a:endParaRPr lang="en-US" dirty="0"/>
          </a:p>
        </p:txBody>
      </p:sp>
    </p:spTree>
    <p:extLst>
      <p:ext uri="{BB962C8B-B14F-4D97-AF65-F5344CB8AC3E}">
        <p14:creationId xmlns:p14="http://schemas.microsoft.com/office/powerpoint/2010/main" val="20671698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81</a:t>
            </a:fld>
            <a:endParaRPr lang="en-US" dirty="0"/>
          </a:p>
        </p:txBody>
      </p:sp>
    </p:spTree>
    <p:extLst>
      <p:ext uri="{BB962C8B-B14F-4D97-AF65-F5344CB8AC3E}">
        <p14:creationId xmlns:p14="http://schemas.microsoft.com/office/powerpoint/2010/main" val="2670876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769F8A-3C0E-45C5-BA34-A1767EC2C69C}" type="slidenum">
              <a:rPr lang="en-US" smtClean="0"/>
              <a:pPr>
                <a:defRPr/>
              </a:pPr>
              <a:t>9</a:t>
            </a:fld>
            <a:endParaRPr lang="en-US" dirty="0"/>
          </a:p>
        </p:txBody>
      </p:sp>
    </p:spTree>
    <p:extLst>
      <p:ext uri="{BB962C8B-B14F-4D97-AF65-F5344CB8AC3E}">
        <p14:creationId xmlns:p14="http://schemas.microsoft.com/office/powerpoint/2010/main" val="275425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43778C35-1B52-4076-8132-F68630EF9751}" type="slidenum">
              <a:rPr lang="en-US"/>
              <a:pPr>
                <a:defRPr/>
              </a:pPr>
              <a:t>‹#›</a:t>
            </a:fld>
            <a:endParaRPr lang="en-US" dirty="0"/>
          </a:p>
        </p:txBody>
      </p:sp>
    </p:spTree>
    <p:extLst>
      <p:ext uri="{BB962C8B-B14F-4D97-AF65-F5344CB8AC3E}">
        <p14:creationId xmlns:p14="http://schemas.microsoft.com/office/powerpoint/2010/main" val="80577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B29CCDCB-7724-4344-853B-74C18AE167C5}" type="slidenum">
              <a:rPr lang="en-US"/>
              <a:pPr>
                <a:defRPr/>
              </a:pPr>
              <a:t>‹#›</a:t>
            </a:fld>
            <a:endParaRPr lang="en-US" dirty="0"/>
          </a:p>
        </p:txBody>
      </p:sp>
    </p:spTree>
    <p:extLst>
      <p:ext uri="{BB962C8B-B14F-4D97-AF65-F5344CB8AC3E}">
        <p14:creationId xmlns:p14="http://schemas.microsoft.com/office/powerpoint/2010/main" val="1494579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E0FDBA76-56A4-4964-A921-1569A44AFD0B}" type="slidenum">
              <a:rPr lang="en-US"/>
              <a:pPr>
                <a:defRPr/>
              </a:pPr>
              <a:t>‹#›</a:t>
            </a:fld>
            <a:endParaRPr lang="en-US" dirty="0"/>
          </a:p>
        </p:txBody>
      </p:sp>
    </p:spTree>
    <p:extLst>
      <p:ext uri="{BB962C8B-B14F-4D97-AF65-F5344CB8AC3E}">
        <p14:creationId xmlns:p14="http://schemas.microsoft.com/office/powerpoint/2010/main" val="3171745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4" name="Rectangle 6"/>
          <p:cNvSpPr>
            <a:spLocks noGrp="1" noChangeArrowheads="1"/>
          </p:cNvSpPr>
          <p:nvPr>
            <p:ph type="sldNum" sz="quarter" idx="11"/>
          </p:nvPr>
        </p:nvSpPr>
        <p:spPr>
          <a:ln/>
        </p:spPr>
        <p:txBody>
          <a:bodyPr/>
          <a:lstStyle>
            <a:lvl1pPr>
              <a:defRPr/>
            </a:lvl1pPr>
          </a:lstStyle>
          <a:p>
            <a:pPr>
              <a:defRPr/>
            </a:pPr>
            <a:fld id="{5065AF6D-5A86-4B9F-B38C-20E1608E731B}" type="slidenum">
              <a:rPr lang="en-US"/>
              <a:pPr>
                <a:defRPr/>
              </a:pPr>
              <a:t>‹#›</a:t>
            </a:fld>
            <a:endParaRPr lang="en-US" dirty="0"/>
          </a:p>
        </p:txBody>
      </p:sp>
    </p:spTree>
    <p:extLst>
      <p:ext uri="{BB962C8B-B14F-4D97-AF65-F5344CB8AC3E}">
        <p14:creationId xmlns:p14="http://schemas.microsoft.com/office/powerpoint/2010/main" val="619035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4"/>
          <p:cNvSpPr>
            <a:spLocks noGrp="1" noChangeArrowheads="1"/>
          </p:cNvSpPr>
          <p:nvPr>
            <p:ph type="sldNum" sz="quarter" idx="11"/>
          </p:nvPr>
        </p:nvSpPr>
        <p:spPr>
          <a:ln/>
        </p:spPr>
        <p:txBody>
          <a:bodyPr/>
          <a:lstStyle>
            <a:lvl1pPr>
              <a:defRPr/>
            </a:lvl1pPr>
          </a:lstStyle>
          <a:p>
            <a:pPr>
              <a:defRPr/>
            </a:pPr>
            <a:fld id="{28003DFD-E87B-45BE-A019-767759F7B2A3}" type="slidenum">
              <a:rPr lang="en-US"/>
              <a:pPr>
                <a:defRPr/>
              </a:pPr>
              <a:t>‹#›</a:t>
            </a:fld>
            <a:endParaRPr lang="en-US" dirty="0"/>
          </a:p>
        </p:txBody>
      </p:sp>
    </p:spTree>
    <p:extLst>
      <p:ext uri="{BB962C8B-B14F-4D97-AF65-F5344CB8AC3E}">
        <p14:creationId xmlns:p14="http://schemas.microsoft.com/office/powerpoint/2010/main" val="3507788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4"/>
          <p:cNvSpPr>
            <a:spLocks noGrp="1" noChangeArrowheads="1"/>
          </p:cNvSpPr>
          <p:nvPr>
            <p:ph type="sldNum" sz="quarter" idx="11"/>
          </p:nvPr>
        </p:nvSpPr>
        <p:spPr>
          <a:ln/>
        </p:spPr>
        <p:txBody>
          <a:bodyPr/>
          <a:lstStyle>
            <a:lvl1pPr>
              <a:defRPr/>
            </a:lvl1pPr>
          </a:lstStyle>
          <a:p>
            <a:pPr>
              <a:defRPr/>
            </a:pPr>
            <a:fld id="{275F5F4A-471D-4ED4-8E83-813221CB053C}" type="slidenum">
              <a:rPr lang="en-US"/>
              <a:pPr>
                <a:defRPr/>
              </a:pPr>
              <a:t>‹#›</a:t>
            </a:fld>
            <a:endParaRPr lang="en-US" dirty="0"/>
          </a:p>
        </p:txBody>
      </p:sp>
    </p:spTree>
    <p:extLst>
      <p:ext uri="{BB962C8B-B14F-4D97-AF65-F5344CB8AC3E}">
        <p14:creationId xmlns:p14="http://schemas.microsoft.com/office/powerpoint/2010/main" val="931187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4"/>
          <p:cNvSpPr>
            <a:spLocks noGrp="1" noChangeArrowheads="1"/>
          </p:cNvSpPr>
          <p:nvPr>
            <p:ph type="sldNum" sz="quarter" idx="11"/>
          </p:nvPr>
        </p:nvSpPr>
        <p:spPr>
          <a:ln/>
        </p:spPr>
        <p:txBody>
          <a:bodyPr/>
          <a:lstStyle>
            <a:lvl1pPr>
              <a:defRPr/>
            </a:lvl1pPr>
          </a:lstStyle>
          <a:p>
            <a:pPr>
              <a:defRPr/>
            </a:pPr>
            <a:fld id="{63C865D5-8AC4-463B-A6B3-A4550307D0DB}" type="slidenum">
              <a:rPr lang="en-US"/>
              <a:pPr>
                <a:defRPr/>
              </a:pPr>
              <a:t>‹#›</a:t>
            </a:fld>
            <a:endParaRPr lang="en-US" dirty="0"/>
          </a:p>
        </p:txBody>
      </p:sp>
    </p:spTree>
    <p:extLst>
      <p:ext uri="{BB962C8B-B14F-4D97-AF65-F5344CB8AC3E}">
        <p14:creationId xmlns:p14="http://schemas.microsoft.com/office/powerpoint/2010/main" val="3499079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BBA05FEB-E898-4AA6-81D5-BDC6F1E156B1}" type="slidenum">
              <a:rPr lang="en-US"/>
              <a:pPr>
                <a:defRPr/>
              </a:pPr>
              <a:t>‹#›</a:t>
            </a:fld>
            <a:endParaRPr lang="en-US" dirty="0"/>
          </a:p>
        </p:txBody>
      </p:sp>
    </p:spTree>
    <p:extLst>
      <p:ext uri="{BB962C8B-B14F-4D97-AF65-F5344CB8AC3E}">
        <p14:creationId xmlns:p14="http://schemas.microsoft.com/office/powerpoint/2010/main" val="694534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8" name="Rectangle 7"/>
          <p:cNvSpPr>
            <a:spLocks noGrp="1" noChangeArrowheads="1"/>
          </p:cNvSpPr>
          <p:nvPr>
            <p:ph type="sldNum" sz="quarter" idx="11"/>
          </p:nvPr>
        </p:nvSpPr>
        <p:spPr>
          <a:ln/>
        </p:spPr>
        <p:txBody>
          <a:bodyPr/>
          <a:lstStyle>
            <a:lvl1pPr>
              <a:defRPr/>
            </a:lvl1pPr>
          </a:lstStyle>
          <a:p>
            <a:pPr>
              <a:defRPr/>
            </a:pPr>
            <a:fld id="{838D218B-3BB6-4DD8-BAAB-6F5444A0C22E}" type="slidenum">
              <a:rPr lang="en-US"/>
              <a:pPr>
                <a:defRPr/>
              </a:pPr>
              <a:t>‹#›</a:t>
            </a:fld>
            <a:endParaRPr lang="en-US" dirty="0"/>
          </a:p>
        </p:txBody>
      </p:sp>
    </p:spTree>
    <p:extLst>
      <p:ext uri="{BB962C8B-B14F-4D97-AF65-F5344CB8AC3E}">
        <p14:creationId xmlns:p14="http://schemas.microsoft.com/office/powerpoint/2010/main" val="3608546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4" name="Rectangle 3"/>
          <p:cNvSpPr>
            <a:spLocks noGrp="1" noChangeArrowheads="1"/>
          </p:cNvSpPr>
          <p:nvPr>
            <p:ph type="sldNum" sz="quarter" idx="11"/>
          </p:nvPr>
        </p:nvSpPr>
        <p:spPr>
          <a:ln/>
        </p:spPr>
        <p:txBody>
          <a:bodyPr/>
          <a:lstStyle>
            <a:lvl1pPr>
              <a:defRPr/>
            </a:lvl1pPr>
          </a:lstStyle>
          <a:p>
            <a:pPr>
              <a:defRPr/>
            </a:pPr>
            <a:fld id="{104A9B49-2329-4A6B-85D2-EC95B87D070A}" type="slidenum">
              <a:rPr lang="en-US"/>
              <a:pPr>
                <a:defRPr/>
              </a:pPr>
              <a:t>‹#›</a:t>
            </a:fld>
            <a:endParaRPr lang="en-US" dirty="0"/>
          </a:p>
        </p:txBody>
      </p:sp>
    </p:spTree>
    <p:extLst>
      <p:ext uri="{BB962C8B-B14F-4D97-AF65-F5344CB8AC3E}">
        <p14:creationId xmlns:p14="http://schemas.microsoft.com/office/powerpoint/2010/main" val="613681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3" name="Rectangle 2"/>
          <p:cNvSpPr>
            <a:spLocks noGrp="1" noChangeArrowheads="1"/>
          </p:cNvSpPr>
          <p:nvPr>
            <p:ph type="sldNum" sz="quarter" idx="11"/>
          </p:nvPr>
        </p:nvSpPr>
        <p:spPr>
          <a:ln/>
        </p:spPr>
        <p:txBody>
          <a:bodyPr/>
          <a:lstStyle>
            <a:lvl1pPr>
              <a:defRPr/>
            </a:lvl1pPr>
          </a:lstStyle>
          <a:p>
            <a:pPr>
              <a:defRPr/>
            </a:pPr>
            <a:fld id="{439354C2-0E7B-4536-B6A9-27F558981292}" type="slidenum">
              <a:rPr lang="en-US"/>
              <a:pPr>
                <a:defRPr/>
              </a:pPr>
              <a:t>‹#›</a:t>
            </a:fld>
            <a:endParaRPr lang="en-US" dirty="0"/>
          </a:p>
        </p:txBody>
      </p:sp>
    </p:spTree>
    <p:extLst>
      <p:ext uri="{BB962C8B-B14F-4D97-AF65-F5344CB8AC3E}">
        <p14:creationId xmlns:p14="http://schemas.microsoft.com/office/powerpoint/2010/main" val="4103936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CFA31A36-D2DD-49FE-9F47-C3548D566154}" type="slidenum">
              <a:rPr lang="en-US"/>
              <a:pPr>
                <a:defRPr/>
              </a:pPr>
              <a:t>‹#›</a:t>
            </a:fld>
            <a:endParaRPr lang="en-US" dirty="0"/>
          </a:p>
        </p:txBody>
      </p:sp>
    </p:spTree>
    <p:extLst>
      <p:ext uri="{BB962C8B-B14F-4D97-AF65-F5344CB8AC3E}">
        <p14:creationId xmlns:p14="http://schemas.microsoft.com/office/powerpoint/2010/main" val="19104716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2A9BF31C-9E2F-41E4-814B-161306C23750}" type="slidenum">
              <a:rPr lang="en-US"/>
              <a:pPr>
                <a:defRPr/>
              </a:pPr>
              <a:t>‹#›</a:t>
            </a:fld>
            <a:endParaRPr lang="en-US" dirty="0"/>
          </a:p>
        </p:txBody>
      </p:sp>
    </p:spTree>
    <p:extLst>
      <p:ext uri="{BB962C8B-B14F-4D97-AF65-F5344CB8AC3E}">
        <p14:creationId xmlns:p14="http://schemas.microsoft.com/office/powerpoint/2010/main" val="2026213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05DD82CA-1DF6-462C-A54E-AB27F4C7F3DE}" type="slidenum">
              <a:rPr lang="en-US"/>
              <a:pPr>
                <a:defRPr/>
              </a:pPr>
              <a:t>‹#›</a:t>
            </a:fld>
            <a:endParaRPr lang="en-US" dirty="0"/>
          </a:p>
        </p:txBody>
      </p:sp>
    </p:spTree>
    <p:extLst>
      <p:ext uri="{BB962C8B-B14F-4D97-AF65-F5344CB8AC3E}">
        <p14:creationId xmlns:p14="http://schemas.microsoft.com/office/powerpoint/2010/main" val="2980535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4"/>
          <p:cNvSpPr>
            <a:spLocks noGrp="1" noChangeArrowheads="1"/>
          </p:cNvSpPr>
          <p:nvPr>
            <p:ph type="sldNum" sz="quarter" idx="11"/>
          </p:nvPr>
        </p:nvSpPr>
        <p:spPr>
          <a:ln/>
        </p:spPr>
        <p:txBody>
          <a:bodyPr/>
          <a:lstStyle>
            <a:lvl1pPr>
              <a:defRPr/>
            </a:lvl1pPr>
          </a:lstStyle>
          <a:p>
            <a:pPr>
              <a:defRPr/>
            </a:pPr>
            <a:fld id="{B2E01F46-76CB-4E1B-BA16-854D4D7FC766}" type="slidenum">
              <a:rPr lang="en-US"/>
              <a:pPr>
                <a:defRPr/>
              </a:pPr>
              <a:t>‹#›</a:t>
            </a:fld>
            <a:endParaRPr lang="en-US" dirty="0"/>
          </a:p>
        </p:txBody>
      </p:sp>
    </p:spTree>
    <p:extLst>
      <p:ext uri="{BB962C8B-B14F-4D97-AF65-F5344CB8AC3E}">
        <p14:creationId xmlns:p14="http://schemas.microsoft.com/office/powerpoint/2010/main" val="794654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4"/>
          <p:cNvSpPr>
            <a:spLocks noGrp="1" noChangeArrowheads="1"/>
          </p:cNvSpPr>
          <p:nvPr>
            <p:ph type="sldNum" sz="quarter" idx="11"/>
          </p:nvPr>
        </p:nvSpPr>
        <p:spPr>
          <a:ln/>
        </p:spPr>
        <p:txBody>
          <a:bodyPr/>
          <a:lstStyle>
            <a:lvl1pPr>
              <a:defRPr/>
            </a:lvl1pPr>
          </a:lstStyle>
          <a:p>
            <a:pPr>
              <a:defRPr/>
            </a:pPr>
            <a:fld id="{FFB65431-0B02-4891-B538-5B4ADE168BF0}" type="slidenum">
              <a:rPr lang="en-US"/>
              <a:pPr>
                <a:defRPr/>
              </a:pPr>
              <a:t>‹#›</a:t>
            </a:fld>
            <a:endParaRPr lang="en-US" dirty="0"/>
          </a:p>
        </p:txBody>
      </p:sp>
    </p:spTree>
    <p:extLst>
      <p:ext uri="{BB962C8B-B14F-4D97-AF65-F5344CB8AC3E}">
        <p14:creationId xmlns:p14="http://schemas.microsoft.com/office/powerpoint/2010/main" val="3416743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44A1F092-4E8E-49EB-9627-0C530554ED1B}" type="slidenum">
              <a:rPr lang="en-US"/>
              <a:pPr>
                <a:defRPr/>
              </a:pPr>
              <a:t>‹#›</a:t>
            </a:fld>
            <a:endParaRPr lang="en-US" dirty="0"/>
          </a:p>
        </p:txBody>
      </p:sp>
    </p:spTree>
    <p:extLst>
      <p:ext uri="{BB962C8B-B14F-4D97-AF65-F5344CB8AC3E}">
        <p14:creationId xmlns:p14="http://schemas.microsoft.com/office/powerpoint/2010/main" val="2296291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6"/>
          <p:cNvSpPr>
            <a:spLocks noGrp="1" noChangeArrowheads="1"/>
          </p:cNvSpPr>
          <p:nvPr>
            <p:ph type="sldNum" sz="quarter" idx="11"/>
          </p:nvPr>
        </p:nvSpPr>
        <p:spPr>
          <a:ln/>
        </p:spPr>
        <p:txBody>
          <a:bodyPr/>
          <a:lstStyle>
            <a:lvl1pPr>
              <a:defRPr/>
            </a:lvl1pPr>
          </a:lstStyle>
          <a:p>
            <a:pPr>
              <a:defRPr/>
            </a:pPr>
            <a:fld id="{AC38B543-0B8A-44C8-828C-234BB8FA39DA}" type="slidenum">
              <a:rPr lang="en-US"/>
              <a:pPr>
                <a:defRPr/>
              </a:pPr>
              <a:t>‹#›</a:t>
            </a:fld>
            <a:endParaRPr lang="en-US" dirty="0"/>
          </a:p>
        </p:txBody>
      </p:sp>
    </p:spTree>
    <p:extLst>
      <p:ext uri="{BB962C8B-B14F-4D97-AF65-F5344CB8AC3E}">
        <p14:creationId xmlns:p14="http://schemas.microsoft.com/office/powerpoint/2010/main" val="1133628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8" name="Rectangle 6"/>
          <p:cNvSpPr>
            <a:spLocks noGrp="1" noChangeArrowheads="1"/>
          </p:cNvSpPr>
          <p:nvPr>
            <p:ph type="sldNum" sz="quarter" idx="11"/>
          </p:nvPr>
        </p:nvSpPr>
        <p:spPr>
          <a:ln/>
        </p:spPr>
        <p:txBody>
          <a:bodyPr/>
          <a:lstStyle>
            <a:lvl1pPr>
              <a:defRPr/>
            </a:lvl1pPr>
          </a:lstStyle>
          <a:p>
            <a:pPr>
              <a:defRPr/>
            </a:pPr>
            <a:fld id="{A35481C3-C274-4B35-81F9-4A956EA671AD}" type="slidenum">
              <a:rPr lang="en-US"/>
              <a:pPr>
                <a:defRPr/>
              </a:pPr>
              <a:t>‹#›</a:t>
            </a:fld>
            <a:endParaRPr lang="en-US" dirty="0"/>
          </a:p>
        </p:txBody>
      </p:sp>
    </p:spTree>
    <p:extLst>
      <p:ext uri="{BB962C8B-B14F-4D97-AF65-F5344CB8AC3E}">
        <p14:creationId xmlns:p14="http://schemas.microsoft.com/office/powerpoint/2010/main" val="384210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4" name="Rectangle 6"/>
          <p:cNvSpPr>
            <a:spLocks noGrp="1" noChangeArrowheads="1"/>
          </p:cNvSpPr>
          <p:nvPr>
            <p:ph type="sldNum" sz="quarter" idx="11"/>
          </p:nvPr>
        </p:nvSpPr>
        <p:spPr>
          <a:ln/>
        </p:spPr>
        <p:txBody>
          <a:bodyPr/>
          <a:lstStyle>
            <a:lvl1pPr>
              <a:defRPr/>
            </a:lvl1pPr>
          </a:lstStyle>
          <a:p>
            <a:pPr>
              <a:defRPr/>
            </a:pPr>
            <a:fld id="{1D02965C-0E13-460F-A754-BFA14541142D}" type="slidenum">
              <a:rPr lang="en-US"/>
              <a:pPr>
                <a:defRPr/>
              </a:pPr>
              <a:t>‹#›</a:t>
            </a:fld>
            <a:endParaRPr lang="en-US" dirty="0"/>
          </a:p>
        </p:txBody>
      </p:sp>
    </p:spTree>
    <p:extLst>
      <p:ext uri="{BB962C8B-B14F-4D97-AF65-F5344CB8AC3E}">
        <p14:creationId xmlns:p14="http://schemas.microsoft.com/office/powerpoint/2010/main" val="3934414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3" name="Rectangle 6"/>
          <p:cNvSpPr>
            <a:spLocks noGrp="1" noChangeArrowheads="1"/>
          </p:cNvSpPr>
          <p:nvPr>
            <p:ph type="sldNum" sz="quarter" idx="11"/>
          </p:nvPr>
        </p:nvSpPr>
        <p:spPr>
          <a:ln/>
        </p:spPr>
        <p:txBody>
          <a:bodyPr/>
          <a:lstStyle>
            <a:lvl1pPr>
              <a:defRPr/>
            </a:lvl1pPr>
          </a:lstStyle>
          <a:p>
            <a:pPr>
              <a:defRPr/>
            </a:pPr>
            <a:fld id="{863238D5-76EE-4F23-9B37-DB949B8494B7}" type="slidenum">
              <a:rPr lang="en-US"/>
              <a:pPr>
                <a:defRPr/>
              </a:pPr>
              <a:t>‹#›</a:t>
            </a:fld>
            <a:endParaRPr lang="en-US" dirty="0"/>
          </a:p>
        </p:txBody>
      </p:sp>
    </p:spTree>
    <p:extLst>
      <p:ext uri="{BB962C8B-B14F-4D97-AF65-F5344CB8AC3E}">
        <p14:creationId xmlns:p14="http://schemas.microsoft.com/office/powerpoint/2010/main" val="897408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6"/>
          <p:cNvSpPr>
            <a:spLocks noGrp="1" noChangeArrowheads="1"/>
          </p:cNvSpPr>
          <p:nvPr>
            <p:ph type="sldNum" sz="quarter" idx="11"/>
          </p:nvPr>
        </p:nvSpPr>
        <p:spPr>
          <a:ln/>
        </p:spPr>
        <p:txBody>
          <a:bodyPr/>
          <a:lstStyle>
            <a:lvl1pPr>
              <a:defRPr/>
            </a:lvl1pPr>
          </a:lstStyle>
          <a:p>
            <a:pPr>
              <a:defRPr/>
            </a:pPr>
            <a:fld id="{FF2535D2-6702-4FE0-ADE2-BBD5DE0CFEB5}" type="slidenum">
              <a:rPr lang="en-US"/>
              <a:pPr>
                <a:defRPr/>
              </a:pPr>
              <a:t>‹#›</a:t>
            </a:fld>
            <a:endParaRPr lang="en-US" dirty="0"/>
          </a:p>
        </p:txBody>
      </p:sp>
    </p:spTree>
    <p:extLst>
      <p:ext uri="{BB962C8B-B14F-4D97-AF65-F5344CB8AC3E}">
        <p14:creationId xmlns:p14="http://schemas.microsoft.com/office/powerpoint/2010/main" val="235681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6"/>
          <p:cNvSpPr>
            <a:spLocks noGrp="1" noChangeArrowheads="1"/>
          </p:cNvSpPr>
          <p:nvPr>
            <p:ph type="sldNum" sz="quarter" idx="11"/>
          </p:nvPr>
        </p:nvSpPr>
        <p:spPr>
          <a:ln/>
        </p:spPr>
        <p:txBody>
          <a:bodyPr/>
          <a:lstStyle>
            <a:lvl1pPr>
              <a:defRPr/>
            </a:lvl1pPr>
          </a:lstStyle>
          <a:p>
            <a:pPr>
              <a:defRPr/>
            </a:pPr>
            <a:fld id="{6DFA7959-BA08-4AC6-99EC-D722A926957F}" type="slidenum">
              <a:rPr lang="en-US"/>
              <a:pPr>
                <a:defRPr/>
              </a:pPr>
              <a:t>‹#›</a:t>
            </a:fld>
            <a:endParaRPr lang="en-US" dirty="0"/>
          </a:p>
        </p:txBody>
      </p:sp>
    </p:spTree>
    <p:extLst>
      <p:ext uri="{BB962C8B-B14F-4D97-AF65-F5344CB8AC3E}">
        <p14:creationId xmlns:p14="http://schemas.microsoft.com/office/powerpoint/2010/main" val="420703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9" name="Rectangle 5"/>
          <p:cNvSpPr>
            <a:spLocks noGrp="1" noChangeArrowheads="1"/>
          </p:cNvSpPr>
          <p:nvPr>
            <p:ph type="ftr" sz="quarter" idx="3"/>
          </p:nvPr>
        </p:nvSpPr>
        <p:spPr bwMode="auto">
          <a:xfrm>
            <a:off x="457200" y="6245225"/>
            <a:ext cx="5562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r>
              <a:rPr lang="en-US" dirty="0"/>
              <a:t>Electronic Commerce, Tenth Edition</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EA4B049-22F6-4728-A999-054358C4DC99}" type="slidenum">
              <a:rPr lang="en-US"/>
              <a:pPr>
                <a:defRPr/>
              </a:pPr>
              <a:t>‹#›</a:t>
            </a:fld>
            <a:endParaRPr lang="en-US" dirty="0"/>
          </a:p>
        </p:txBody>
      </p:sp>
      <p:sp>
        <p:nvSpPr>
          <p:cNvPr id="6" name="Footer Placeholder 5"/>
          <p:cNvSpPr>
            <a:spLocks noGrp="1" noChangeArrowheads="1"/>
          </p:cNvSpPr>
          <p:nvPr userDrawn="1"/>
        </p:nvSpPr>
        <p:spPr>
          <a:xfrm>
            <a:off x="457200" y="6096000"/>
            <a:ext cx="56388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eaLnBrk="1" hangingPunct="1"/>
            <a:r>
              <a:rPr lang="en-US" dirty="0" smtClean="0">
                <a:solidFill>
                  <a:schemeClr val="tx2"/>
                </a:solidFill>
              </a:rPr>
              <a:t>E-Business, </a:t>
            </a:r>
            <a:r>
              <a:rPr lang="en-US" dirty="0">
                <a:solidFill>
                  <a:schemeClr val="tx2"/>
                </a:solidFill>
              </a:rPr>
              <a:t>Tenth Edition</a:t>
            </a:r>
          </a:p>
        </p:txBody>
      </p:sp>
      <p:sp>
        <p:nvSpPr>
          <p:cNvPr id="7" name="Rectangle 6"/>
          <p:cNvSpPr>
            <a:spLocks noChangeArrowheads="1"/>
          </p:cNvSpPr>
          <p:nvPr userDrawn="1"/>
        </p:nvSpPr>
        <p:spPr bwMode="auto">
          <a:xfrm>
            <a:off x="0" y="6519446"/>
            <a:ext cx="83058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 2013 </a:t>
            </a:r>
            <a:r>
              <a:rPr kumimoji="0" lang="en-US" sz="800" b="0" i="0" u="none" strike="noStrike" cap="none" normalizeH="0" baseline="0" dirty="0" err="1" smtClean="0">
                <a:ln>
                  <a:noFill/>
                </a:ln>
                <a:solidFill>
                  <a:srgbClr val="C0C0C0"/>
                </a:solidFill>
                <a:effectLst/>
                <a:latin typeface="Arial" pitchFamily="34" charset="0"/>
                <a:ea typeface="Times New Roman" pitchFamily="18" charset="0"/>
                <a:cs typeface="Arial" pitchFamily="34" charset="0"/>
              </a:rPr>
              <a:t>Cengage</a:t>
            </a: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 Learning. All Rights Reserved. This edition is intended for use outside of the U.S. only, with content that may be different from the U.S. Edition.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May not be scanned, copied, duplicated, or posted to a publicly accessible website, in whole or in part.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2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3400" y="381000"/>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533400" y="1676400"/>
            <a:ext cx="8077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5"/>
          <p:cNvSpPr>
            <a:spLocks noGrp="1" noChangeArrowheads="1"/>
          </p:cNvSpPr>
          <p:nvPr>
            <p:ph type="ftr" sz="quarter" idx="3"/>
          </p:nvPr>
        </p:nvSpPr>
        <p:spPr bwMode="auto">
          <a:xfrm>
            <a:off x="457200" y="6381750"/>
            <a:ext cx="5638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2000">
                <a:solidFill>
                  <a:srgbClr val="222222"/>
                </a:solidFill>
              </a:defRPr>
            </a:lvl1pPr>
          </a:lstStyle>
          <a:p>
            <a:pPr>
              <a:defRPr/>
            </a:pPr>
            <a:r>
              <a:rPr lang="en-US" dirty="0"/>
              <a:t>Electronic Commerce, Tenth Edition</a:t>
            </a:r>
          </a:p>
        </p:txBody>
      </p:sp>
      <p:sp>
        <p:nvSpPr>
          <p:cNvPr id="7" name="Slide Number Placeholder 6"/>
          <p:cNvSpPr>
            <a:spLocks noGrp="1" noChangeArrowheads="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2000">
                <a:solidFill>
                  <a:srgbClr val="222222"/>
                </a:solidFill>
                <a:latin typeface="+mn-lt"/>
              </a:defRPr>
            </a:lvl1pPr>
          </a:lstStyle>
          <a:p>
            <a:pPr>
              <a:defRPr/>
            </a:pPr>
            <a:fld id="{649221C8-B334-4D4A-B4E2-1F7B4BD1D65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ctr" rtl="0" eaLnBrk="0" fontAlgn="base" hangingPunct="0">
        <a:spcBef>
          <a:spcPct val="0"/>
        </a:spcBef>
        <a:spcAft>
          <a:spcPct val="0"/>
        </a:spcAft>
        <a:defRPr sz="3600">
          <a:solidFill>
            <a:srgbClr val="222222"/>
          </a:solidFill>
          <a:latin typeface="+mj-lt"/>
          <a:ea typeface="+mj-ea"/>
          <a:cs typeface="+mj-cs"/>
        </a:defRPr>
      </a:lvl1pPr>
      <a:lvl2pPr algn="ctr" rtl="0" eaLnBrk="0" fontAlgn="base" hangingPunct="0">
        <a:spcBef>
          <a:spcPct val="0"/>
        </a:spcBef>
        <a:spcAft>
          <a:spcPct val="0"/>
        </a:spcAft>
        <a:defRPr sz="3600">
          <a:solidFill>
            <a:srgbClr val="222222"/>
          </a:solidFill>
          <a:latin typeface="Arial" charset="0"/>
        </a:defRPr>
      </a:lvl2pPr>
      <a:lvl3pPr algn="ctr" rtl="0" eaLnBrk="0" fontAlgn="base" hangingPunct="0">
        <a:spcBef>
          <a:spcPct val="0"/>
        </a:spcBef>
        <a:spcAft>
          <a:spcPct val="0"/>
        </a:spcAft>
        <a:defRPr sz="3600">
          <a:solidFill>
            <a:srgbClr val="222222"/>
          </a:solidFill>
          <a:latin typeface="Arial" charset="0"/>
        </a:defRPr>
      </a:lvl3pPr>
      <a:lvl4pPr algn="ctr" rtl="0" eaLnBrk="0" fontAlgn="base" hangingPunct="0">
        <a:spcBef>
          <a:spcPct val="0"/>
        </a:spcBef>
        <a:spcAft>
          <a:spcPct val="0"/>
        </a:spcAft>
        <a:defRPr sz="3600">
          <a:solidFill>
            <a:srgbClr val="222222"/>
          </a:solidFill>
          <a:latin typeface="Arial" charset="0"/>
        </a:defRPr>
      </a:lvl4pPr>
      <a:lvl5pPr algn="ctr" rtl="0" eaLnBrk="0" fontAlgn="base" hangingPunct="0">
        <a:spcBef>
          <a:spcPct val="0"/>
        </a:spcBef>
        <a:spcAft>
          <a:spcPct val="0"/>
        </a:spcAft>
        <a:defRPr sz="3600">
          <a:solidFill>
            <a:srgbClr val="222222"/>
          </a:solidFill>
          <a:latin typeface="Arial" charset="0"/>
        </a:defRPr>
      </a:lvl5pPr>
      <a:lvl6pPr marL="457200" algn="ctr" rtl="0" eaLnBrk="0" fontAlgn="base" hangingPunct="0">
        <a:spcBef>
          <a:spcPct val="0"/>
        </a:spcBef>
        <a:spcAft>
          <a:spcPct val="0"/>
        </a:spcAft>
        <a:defRPr sz="3600">
          <a:solidFill>
            <a:srgbClr val="222222"/>
          </a:solidFill>
          <a:latin typeface="Arial" charset="0"/>
        </a:defRPr>
      </a:lvl6pPr>
      <a:lvl7pPr marL="914400" algn="ctr" rtl="0" eaLnBrk="0" fontAlgn="base" hangingPunct="0">
        <a:spcBef>
          <a:spcPct val="0"/>
        </a:spcBef>
        <a:spcAft>
          <a:spcPct val="0"/>
        </a:spcAft>
        <a:defRPr sz="3600">
          <a:solidFill>
            <a:srgbClr val="222222"/>
          </a:solidFill>
          <a:latin typeface="Arial" charset="0"/>
        </a:defRPr>
      </a:lvl7pPr>
      <a:lvl8pPr marL="1371600" algn="ctr" rtl="0" eaLnBrk="0" fontAlgn="base" hangingPunct="0">
        <a:spcBef>
          <a:spcPct val="0"/>
        </a:spcBef>
        <a:spcAft>
          <a:spcPct val="0"/>
        </a:spcAft>
        <a:defRPr sz="3600">
          <a:solidFill>
            <a:srgbClr val="222222"/>
          </a:solidFill>
          <a:latin typeface="Arial" charset="0"/>
        </a:defRPr>
      </a:lvl8pPr>
      <a:lvl9pPr marL="1828800" algn="ctr" rtl="0" eaLnBrk="0" fontAlgn="base" hangingPunct="0">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mn-ea"/>
          <a:cs typeface="+mn-cs"/>
        </a:defRPr>
      </a:lvl1pPr>
      <a:lvl2pPr marL="742950" indent="-285750" algn="l" rtl="0" eaLnBrk="0" fontAlgn="base" hangingPunct="0">
        <a:spcBef>
          <a:spcPct val="20000"/>
        </a:spcBef>
        <a:spcAft>
          <a:spcPct val="0"/>
        </a:spcAft>
        <a:buChar char="–"/>
        <a:defRPr sz="2400">
          <a:solidFill>
            <a:srgbClr val="222222"/>
          </a:solidFill>
          <a:latin typeface="+mn-lt"/>
        </a:defRPr>
      </a:lvl2pPr>
      <a:lvl3pPr marL="1143000" indent="-228600" algn="l" rtl="0" eaLnBrk="0" fontAlgn="base" hangingPunct="0">
        <a:spcBef>
          <a:spcPct val="20000"/>
        </a:spcBef>
        <a:spcAft>
          <a:spcPct val="0"/>
        </a:spcAft>
        <a:buChar char="•"/>
        <a:defRPr sz="2200">
          <a:solidFill>
            <a:srgbClr val="222222"/>
          </a:solidFill>
          <a:latin typeface="+mn-lt"/>
        </a:defRPr>
      </a:lvl3pPr>
      <a:lvl4pPr marL="1600200" indent="-228600" algn="l" rtl="0" eaLnBrk="0" fontAlgn="base" hangingPunct="0">
        <a:spcBef>
          <a:spcPct val="20000"/>
        </a:spcBef>
        <a:spcAft>
          <a:spcPct val="0"/>
        </a:spcAft>
        <a:buChar char="–"/>
        <a:defRPr sz="2200">
          <a:solidFill>
            <a:srgbClr val="222222"/>
          </a:solidFill>
          <a:latin typeface="+mn-lt"/>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microsoft.com/office/2007/relationships/hdphoto" Target="../media/hdphoto2.wdp"/></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ctrTitle" idx="4294967295"/>
          </p:nvPr>
        </p:nvSpPr>
        <p:spPr>
          <a:xfrm>
            <a:off x="609600" y="1447800"/>
            <a:ext cx="8001000" cy="2209800"/>
          </a:xfrm>
        </p:spPr>
        <p:txBody>
          <a:bodyPr/>
          <a:lstStyle/>
          <a:p>
            <a:r>
              <a:rPr lang="zh-CN" altLang="en-US" b="1" dirty="0" smtClean="0"/>
              <a:t>电子商务</a:t>
            </a:r>
            <a:r>
              <a:rPr lang="en-US" altLang="zh-CN" b="1" dirty="0" smtClean="0"/>
              <a:t/>
            </a:r>
            <a:br>
              <a:rPr lang="en-US" altLang="zh-CN" b="1" dirty="0" smtClean="0"/>
            </a:br>
            <a:r>
              <a:rPr lang="zh-CN" altLang="en-US" b="1" dirty="0" smtClean="0"/>
              <a:t>第</a:t>
            </a:r>
            <a:r>
              <a:rPr lang="en-US" altLang="zh-CN" b="1" dirty="0" smtClean="0"/>
              <a:t>10</a:t>
            </a:r>
            <a:r>
              <a:rPr lang="zh-CN" altLang="en-US" b="1" dirty="0"/>
              <a:t>版</a:t>
            </a:r>
            <a:endParaRPr lang="en-US" b="1" dirty="0" smtClean="0"/>
          </a:p>
        </p:txBody>
      </p:sp>
      <p:sp>
        <p:nvSpPr>
          <p:cNvPr id="3075" name="Rectangle 1027"/>
          <p:cNvSpPr>
            <a:spLocks noGrp="1" noChangeArrowheads="1"/>
          </p:cNvSpPr>
          <p:nvPr>
            <p:ph type="subTitle" idx="4294967295"/>
          </p:nvPr>
        </p:nvSpPr>
        <p:spPr>
          <a:xfrm>
            <a:off x="685800" y="4191000"/>
            <a:ext cx="7927975" cy="1462088"/>
          </a:xfrm>
        </p:spPr>
        <p:txBody>
          <a:bodyPr/>
          <a:lstStyle/>
          <a:p>
            <a:pPr marL="0" indent="0" algn="ctr">
              <a:lnSpc>
                <a:spcPct val="90000"/>
              </a:lnSpc>
              <a:buFontTx/>
              <a:buNone/>
            </a:pPr>
            <a:r>
              <a:rPr lang="zh-CN" altLang="en-US" sz="3400" i="1" dirty="0" smtClean="0"/>
              <a:t>第</a:t>
            </a:r>
            <a:r>
              <a:rPr lang="en-US" altLang="zh-CN" sz="3400" i="1" dirty="0" smtClean="0"/>
              <a:t>3</a:t>
            </a:r>
            <a:r>
              <a:rPr lang="zh-CN" altLang="en-US" sz="3400" i="1" dirty="0" smtClean="0"/>
              <a:t>章</a:t>
            </a:r>
            <a:r>
              <a:rPr lang="en-US" sz="3400" i="1" dirty="0" smtClean="0"/>
              <a:t/>
            </a:r>
            <a:br>
              <a:rPr lang="en-US" sz="3400" i="1" dirty="0" smtClean="0"/>
            </a:br>
            <a:r>
              <a:rPr lang="zh-CN" altLang="zh-CN" sz="3600" dirty="0"/>
              <a:t>网站服务器的软件和硬件</a:t>
            </a:r>
            <a:endParaRPr lang="en-US" sz="3400" i="1" dirty="0" smtClean="0"/>
          </a:p>
        </p:txBody>
      </p:sp>
      <p:pic>
        <p:nvPicPr>
          <p:cNvPr id="5" name="Picture 3" descr="Cengage_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667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title" idx="4294967295"/>
          </p:nvPr>
        </p:nvSpPr>
        <p:spPr/>
        <p:txBody>
          <a:bodyPr/>
          <a:lstStyle/>
          <a:p>
            <a:r>
              <a:rPr lang="en-US" altLang="zh-CN" dirty="0" smtClean="0"/>
              <a:t>3.1.1  </a:t>
            </a:r>
            <a:r>
              <a:rPr lang="zh-CN" altLang="en-US" dirty="0"/>
              <a:t>动态内容</a:t>
            </a:r>
            <a:endParaRPr lang="en-US" dirty="0" smtClean="0"/>
          </a:p>
        </p:txBody>
      </p:sp>
      <p:sp>
        <p:nvSpPr>
          <p:cNvPr id="12291" name="Rectangle 8"/>
          <p:cNvSpPr>
            <a:spLocks noGrp="1" noChangeArrowheads="1"/>
          </p:cNvSpPr>
          <p:nvPr>
            <p:ph type="body" idx="4294967295"/>
          </p:nvPr>
        </p:nvSpPr>
        <p:spPr/>
        <p:txBody>
          <a:bodyPr/>
          <a:lstStyle/>
          <a:p>
            <a:r>
              <a:rPr lang="zh-CN" altLang="zh-CN" dirty="0"/>
              <a:t>动态页面生成</a:t>
            </a:r>
            <a:r>
              <a:rPr lang="zh-CN" altLang="zh-CN" dirty="0" smtClean="0"/>
              <a:t>工具</a:t>
            </a:r>
            <a:endParaRPr lang="en-US" dirty="0" smtClean="0"/>
          </a:p>
          <a:p>
            <a:pPr lvl="1"/>
            <a:r>
              <a:rPr lang="en-US" b="1" dirty="0" smtClean="0"/>
              <a:t>AJAX</a:t>
            </a:r>
            <a:r>
              <a:rPr lang="en-US" dirty="0" smtClean="0"/>
              <a:t> (asynchronous JavaScript and XML)</a:t>
            </a:r>
          </a:p>
          <a:p>
            <a:pPr lvl="2"/>
            <a:r>
              <a:rPr lang="zh-CN" altLang="zh-CN" dirty="0"/>
              <a:t>创建交互式网站（看上去像在网页浏览器中运行的应用程序</a:t>
            </a:r>
            <a:r>
              <a:rPr lang="zh-CN" altLang="zh-CN" dirty="0" smtClean="0"/>
              <a:t>）</a:t>
            </a:r>
            <a:endParaRPr lang="en-US" dirty="0" smtClean="0"/>
          </a:p>
          <a:p>
            <a:pPr lvl="2"/>
            <a:r>
              <a:rPr lang="zh-CN" altLang="en-US" dirty="0" smtClean="0"/>
              <a:t>例子</a:t>
            </a:r>
            <a:r>
              <a:rPr lang="en-US" dirty="0" smtClean="0"/>
              <a:t>:</a:t>
            </a:r>
            <a:r>
              <a:rPr lang="zh-CN" altLang="zh-CN" dirty="0"/>
              <a:t>谷歌</a:t>
            </a:r>
            <a:r>
              <a:rPr lang="zh-CN" altLang="zh-CN" dirty="0" smtClean="0"/>
              <a:t>地图</a:t>
            </a:r>
            <a:endParaRPr lang="en-US" dirty="0" smtClean="0"/>
          </a:p>
          <a:p>
            <a:pPr lvl="1"/>
            <a:r>
              <a:rPr lang="en-US" b="1" dirty="0" smtClean="0"/>
              <a:t>Ruby on Rails</a:t>
            </a:r>
          </a:p>
          <a:p>
            <a:pPr lvl="2"/>
            <a:r>
              <a:rPr lang="zh-CN" altLang="zh-CN" dirty="0" smtClean="0"/>
              <a:t>创建</a:t>
            </a:r>
            <a:r>
              <a:rPr lang="zh-CN" altLang="zh-CN" dirty="0"/>
              <a:t>的动态页面能够以看起来像在浏览器中运行的应用程序一样的接口</a:t>
            </a:r>
            <a:endParaRPr lang="en-US" dirty="0" smtClean="0"/>
          </a:p>
          <a:p>
            <a:pPr lvl="1"/>
            <a:r>
              <a:rPr lang="en-US" b="1" dirty="0" smtClean="0"/>
              <a:t>Python</a:t>
            </a:r>
          </a:p>
          <a:p>
            <a:pPr lvl="2"/>
            <a:r>
              <a:rPr lang="zh-CN" altLang="zh-CN" dirty="0"/>
              <a:t>脚本</a:t>
            </a:r>
            <a:r>
              <a:rPr lang="zh-CN" altLang="zh-CN" dirty="0" smtClean="0"/>
              <a:t>语言</a:t>
            </a:r>
            <a:endParaRPr lang="en-US" dirty="0" smtClean="0"/>
          </a:p>
        </p:txBody>
      </p:sp>
      <p:sp>
        <p:nvSpPr>
          <p:cNvPr id="1229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D2E24F8-0A01-4B0F-AB8C-9774594BC4F9}" type="slidenum">
              <a:rPr lang="en-US" smtClean="0"/>
              <a:pPr eaLnBrk="1" hangingPunct="1"/>
              <a:t>10</a:t>
            </a:fld>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C0957F-CFE4-459D-B908-46320748F65E}" type="slidenum">
              <a:rPr lang="en-US" smtClean="0"/>
              <a:pPr eaLnBrk="1" hangingPunct="1"/>
              <a:t>11</a:t>
            </a:fld>
            <a:endParaRPr lang="en-US" dirty="0" smtClean="0"/>
          </a:p>
        </p:txBody>
      </p:sp>
      <p:sp>
        <p:nvSpPr>
          <p:cNvPr id="13316" name="Rectangle 11"/>
          <p:cNvSpPr>
            <a:spLocks noGrp="1" noChangeArrowheads="1"/>
          </p:cNvSpPr>
          <p:nvPr>
            <p:ph type="title" idx="4294967295"/>
          </p:nvPr>
        </p:nvSpPr>
        <p:spPr/>
        <p:txBody>
          <a:bodyPr/>
          <a:lstStyle/>
          <a:p>
            <a:r>
              <a:rPr lang="en-US" altLang="zh-CN" dirty="0" smtClean="0"/>
              <a:t>3.1.2  </a:t>
            </a:r>
            <a:r>
              <a:rPr lang="zh-CN" altLang="en-US" dirty="0" smtClean="0"/>
              <a:t>服务器</a:t>
            </a:r>
            <a:r>
              <a:rPr lang="zh-CN" altLang="en-US" dirty="0"/>
              <a:t>的多种含义</a:t>
            </a:r>
            <a:endParaRPr lang="en-US" dirty="0" smtClean="0"/>
          </a:p>
        </p:txBody>
      </p:sp>
      <p:sp>
        <p:nvSpPr>
          <p:cNvPr id="13317" name="Rectangle 12"/>
          <p:cNvSpPr>
            <a:spLocks noGrp="1" noChangeArrowheads="1"/>
          </p:cNvSpPr>
          <p:nvPr>
            <p:ph type="body" idx="4294967295"/>
          </p:nvPr>
        </p:nvSpPr>
        <p:spPr/>
        <p:txBody>
          <a:bodyPr/>
          <a:lstStyle/>
          <a:p>
            <a:r>
              <a:rPr lang="zh-CN" altLang="zh-CN" dirty="0" smtClean="0"/>
              <a:t>服务器</a:t>
            </a:r>
            <a:endParaRPr lang="en-US" dirty="0" smtClean="0"/>
          </a:p>
          <a:p>
            <a:pPr lvl="1"/>
            <a:r>
              <a:rPr lang="zh-CN" altLang="zh-CN" dirty="0"/>
              <a:t>为（局域网或广域网）网络中其他计算机提供文件或程序的</a:t>
            </a:r>
            <a:r>
              <a:rPr lang="zh-CN" altLang="zh-CN" dirty="0" smtClean="0"/>
              <a:t>计算机</a:t>
            </a:r>
            <a:endParaRPr lang="en-US" dirty="0" smtClean="0"/>
          </a:p>
          <a:p>
            <a:pPr lvl="1"/>
            <a:r>
              <a:rPr lang="zh-CN" altLang="zh-CN" dirty="0"/>
              <a:t>服务器软件</a:t>
            </a:r>
            <a:r>
              <a:rPr lang="en-US" altLang="zh-CN" dirty="0"/>
              <a:t>(s</a:t>
            </a:r>
            <a:r>
              <a:rPr lang="en-US" b="1" dirty="0" smtClean="0"/>
              <a:t>erver software</a:t>
            </a:r>
            <a:r>
              <a:rPr lang="zh-CN" altLang="en-US" b="1" dirty="0" smtClean="0"/>
              <a:t>）</a:t>
            </a:r>
            <a:endParaRPr lang="en-US" b="1" dirty="0" smtClean="0"/>
          </a:p>
          <a:p>
            <a:pPr lvl="2"/>
            <a:r>
              <a:rPr lang="zh-CN" altLang="zh-CN" dirty="0"/>
              <a:t>提供文件或</a:t>
            </a:r>
            <a:r>
              <a:rPr lang="zh-CN" altLang="zh-CN" dirty="0" smtClean="0"/>
              <a:t>程序</a:t>
            </a:r>
            <a:endParaRPr lang="en-US" dirty="0" smtClean="0"/>
          </a:p>
          <a:p>
            <a:pPr lvl="2"/>
            <a:r>
              <a:rPr lang="zh-CN" altLang="en-US" dirty="0" smtClean="0"/>
              <a:t>有的是</a:t>
            </a:r>
            <a:r>
              <a:rPr lang="zh-CN" altLang="zh-CN" dirty="0" smtClean="0"/>
              <a:t>操作系统</a:t>
            </a:r>
            <a:r>
              <a:rPr lang="zh-CN" altLang="zh-CN" dirty="0"/>
              <a:t>的</a:t>
            </a:r>
            <a:r>
              <a:rPr lang="zh-CN" altLang="zh-CN" dirty="0" smtClean="0"/>
              <a:t>一部分</a:t>
            </a:r>
            <a:endParaRPr lang="en-US" dirty="0" smtClean="0"/>
          </a:p>
          <a:p>
            <a:pPr lvl="2"/>
            <a:r>
              <a:rPr lang="zh-CN" altLang="en-US" dirty="0"/>
              <a:t>将服务器计算机上的操作系统看作服务器</a:t>
            </a:r>
            <a:r>
              <a:rPr lang="zh-CN" altLang="en-US" dirty="0" smtClean="0"/>
              <a:t>软件</a:t>
            </a:r>
            <a:endParaRPr lang="en-US" dirty="0" smtClean="0"/>
          </a:p>
          <a:p>
            <a:pPr lvl="1"/>
            <a:r>
              <a:rPr lang="zh-CN" altLang="en-US" dirty="0"/>
              <a:t>有些服务器通过路由器连入</a:t>
            </a:r>
            <a:r>
              <a:rPr lang="zh-CN" altLang="en-US" dirty="0" smtClean="0"/>
              <a:t>互联网</a:t>
            </a:r>
            <a:endParaRPr lang="en-US" dirty="0" smtClean="0"/>
          </a:p>
          <a:p>
            <a:pPr lvl="2"/>
            <a:r>
              <a:rPr lang="zh-CN" altLang="en-US" dirty="0"/>
              <a:t>运行的软件称为</a:t>
            </a:r>
            <a:r>
              <a:rPr lang="en-US" altLang="zh-CN" dirty="0"/>
              <a:t>Web</a:t>
            </a:r>
            <a:r>
              <a:rPr lang="zh-CN" altLang="en-US" dirty="0"/>
              <a:t>服务器软件</a:t>
            </a: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461F7C3-3D2C-43F0-91B8-AF6C8BD04104}" type="slidenum">
              <a:rPr lang="en-US" smtClean="0"/>
              <a:pPr eaLnBrk="1" hangingPunct="1"/>
              <a:t>12</a:t>
            </a:fld>
            <a:endParaRPr lang="en-US" dirty="0" smtClean="0"/>
          </a:p>
        </p:txBody>
      </p:sp>
      <p:sp>
        <p:nvSpPr>
          <p:cNvPr id="14340" name="Rectangle 9"/>
          <p:cNvSpPr>
            <a:spLocks noGrp="1" noChangeArrowheads="1"/>
          </p:cNvSpPr>
          <p:nvPr>
            <p:ph type="title" idx="4294967295"/>
          </p:nvPr>
        </p:nvSpPr>
        <p:spPr/>
        <p:txBody>
          <a:bodyPr/>
          <a:lstStyle/>
          <a:p>
            <a:r>
              <a:rPr lang="en-US" altLang="zh-CN" dirty="0" smtClean="0"/>
              <a:t>3.1.2  </a:t>
            </a:r>
            <a:r>
              <a:rPr lang="zh-CN" altLang="en-US" dirty="0"/>
              <a:t>服务器的多种含义</a:t>
            </a:r>
            <a:endParaRPr lang="en-US" dirty="0" smtClean="0"/>
          </a:p>
        </p:txBody>
      </p:sp>
      <p:sp>
        <p:nvSpPr>
          <p:cNvPr id="14341" name="Rectangle 10"/>
          <p:cNvSpPr>
            <a:spLocks noGrp="1" noChangeArrowheads="1"/>
          </p:cNvSpPr>
          <p:nvPr>
            <p:ph type="body" idx="4294967295"/>
          </p:nvPr>
        </p:nvSpPr>
        <p:spPr/>
        <p:txBody>
          <a:bodyPr/>
          <a:lstStyle/>
          <a:p>
            <a:r>
              <a:rPr lang="en-US" dirty="0"/>
              <a:t>Web</a:t>
            </a:r>
            <a:r>
              <a:rPr lang="zh-CN" altLang="en-US" dirty="0" smtClean="0"/>
              <a:t>服务器</a:t>
            </a:r>
            <a:endParaRPr lang="en-US" dirty="0" smtClean="0"/>
          </a:p>
          <a:p>
            <a:pPr lvl="1"/>
            <a:r>
              <a:rPr lang="zh-CN" altLang="en-US" dirty="0"/>
              <a:t>计算机接入了</a:t>
            </a:r>
            <a:r>
              <a:rPr lang="zh-CN" altLang="en-US" dirty="0" smtClean="0"/>
              <a:t>互联网</a:t>
            </a:r>
            <a:endParaRPr lang="en-US" dirty="0" smtClean="0"/>
          </a:p>
          <a:p>
            <a:pPr lvl="1"/>
            <a:r>
              <a:rPr lang="zh-CN" altLang="zh-CN" dirty="0" smtClean="0"/>
              <a:t>运行</a:t>
            </a:r>
            <a:r>
              <a:rPr lang="en-US" altLang="zh-CN" dirty="0" smtClean="0"/>
              <a:t>Web</a:t>
            </a:r>
            <a:r>
              <a:rPr lang="zh-CN" altLang="zh-CN" dirty="0"/>
              <a:t>服务器</a:t>
            </a:r>
            <a:r>
              <a:rPr lang="zh-CN" altLang="zh-CN" dirty="0" smtClean="0"/>
              <a:t>软件</a:t>
            </a:r>
            <a:endParaRPr lang="en-US" dirty="0" smtClean="0"/>
          </a:p>
          <a:p>
            <a:pPr lvl="2"/>
            <a:r>
              <a:rPr lang="zh-CN" altLang="zh-CN" dirty="0"/>
              <a:t>包括网上其他计算机所要的</a:t>
            </a:r>
            <a:r>
              <a:rPr lang="zh-CN" altLang="zh-CN" dirty="0" smtClean="0"/>
              <a:t>文件</a:t>
            </a:r>
            <a:endParaRPr lang="en-US" dirty="0" smtClean="0"/>
          </a:p>
          <a:p>
            <a:r>
              <a:rPr lang="zh-CN" altLang="en-US" b="1" dirty="0"/>
              <a:t>电子邮件服务器</a:t>
            </a:r>
            <a:r>
              <a:rPr lang="en-US" dirty="0" smtClean="0"/>
              <a:t>:</a:t>
            </a:r>
            <a:r>
              <a:rPr lang="zh-CN" altLang="en-US" dirty="0"/>
              <a:t>处理电子邮件发送与接收</a:t>
            </a:r>
            <a:r>
              <a:rPr lang="zh-CN" altLang="en-US" dirty="0" smtClean="0"/>
              <a:t>任务</a:t>
            </a:r>
            <a:endParaRPr lang="en-US" dirty="0" smtClean="0"/>
          </a:p>
          <a:p>
            <a:r>
              <a:rPr lang="zh-CN" altLang="en-US" b="1" dirty="0" smtClean="0"/>
              <a:t>数据库服务器</a:t>
            </a:r>
            <a:endParaRPr lang="en-US" b="1" dirty="0" smtClean="0"/>
          </a:p>
          <a:p>
            <a:pPr lvl="1"/>
            <a:r>
              <a:rPr lang="zh-CN" altLang="zh-CN" dirty="0"/>
              <a:t>运行数据库管理</a:t>
            </a:r>
            <a:r>
              <a:rPr lang="zh-CN" altLang="zh-CN" dirty="0" smtClean="0"/>
              <a:t>软件</a:t>
            </a:r>
            <a:endParaRPr lang="en-US" dirty="0" smtClean="0"/>
          </a:p>
          <a:p>
            <a:r>
              <a:rPr lang="zh-CN" altLang="zh-CN" dirty="0"/>
              <a:t>交易</a:t>
            </a:r>
            <a:r>
              <a:rPr lang="zh-CN" altLang="zh-CN" dirty="0" smtClean="0"/>
              <a:t>服务器</a:t>
            </a:r>
            <a:endParaRPr lang="en-US" b="1" dirty="0" smtClean="0"/>
          </a:p>
          <a:p>
            <a:pPr lvl="1"/>
            <a:r>
              <a:rPr lang="zh-CN" altLang="zh-CN" dirty="0"/>
              <a:t>运行公司会计和库存管理</a:t>
            </a:r>
            <a:r>
              <a:rPr lang="zh-CN" altLang="zh-CN" dirty="0" smtClean="0"/>
              <a:t>软件</a:t>
            </a:r>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zh-CN" dirty="0" smtClean="0"/>
              <a:t>3.1.2  </a:t>
            </a:r>
            <a:r>
              <a:rPr lang="zh-CN" altLang="en-US" dirty="0"/>
              <a:t>服务器的多种含义</a:t>
            </a:r>
            <a:endParaRPr lang="en-US" dirty="0" smtClean="0"/>
          </a:p>
        </p:txBody>
      </p:sp>
      <p:sp>
        <p:nvSpPr>
          <p:cNvPr id="15363" name="Content Placeholder 2"/>
          <p:cNvSpPr>
            <a:spLocks noGrp="1"/>
          </p:cNvSpPr>
          <p:nvPr>
            <p:ph idx="1"/>
          </p:nvPr>
        </p:nvSpPr>
        <p:spPr/>
        <p:txBody>
          <a:bodyPr/>
          <a:lstStyle/>
          <a:p>
            <a:r>
              <a:rPr lang="zh-CN" altLang="zh-CN" dirty="0"/>
              <a:t>服务器这个词可用来描述支持电子商务业务的各种计算机硬件和</a:t>
            </a:r>
            <a:r>
              <a:rPr lang="zh-CN" altLang="zh-CN" dirty="0" smtClean="0"/>
              <a:t>软件</a:t>
            </a:r>
            <a:endParaRPr lang="en-US" dirty="0" smtClean="0"/>
          </a:p>
          <a:p>
            <a:pPr lvl="1"/>
            <a:r>
              <a:rPr lang="zh-CN" altLang="zh-CN" dirty="0"/>
              <a:t>服务器需要根据上下文来</a:t>
            </a:r>
            <a:r>
              <a:rPr lang="zh-CN" altLang="zh-CN" dirty="0" smtClean="0"/>
              <a:t>确定</a:t>
            </a:r>
            <a:endParaRPr lang="en-US" dirty="0" smtClean="0"/>
          </a:p>
        </p:txBody>
      </p:sp>
      <p:sp>
        <p:nvSpPr>
          <p:cNvPr id="1536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C3F6060-C9D1-4782-B55D-F2A6AA256BC6}" type="slidenum">
              <a:rPr lang="en-US" smtClean="0"/>
              <a:pPr eaLnBrk="1" hangingPunct="1"/>
              <a:t>13</a:t>
            </a:fld>
            <a:endParaRPr 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1"/>
          <p:cNvSpPr>
            <a:spLocks noGrp="1" noChangeArrowheads="1"/>
          </p:cNvSpPr>
          <p:nvPr>
            <p:ph type="title" idx="4294967295"/>
          </p:nvPr>
        </p:nvSpPr>
        <p:spPr/>
        <p:txBody>
          <a:bodyPr/>
          <a:lstStyle/>
          <a:p>
            <a:r>
              <a:rPr lang="en-US" altLang="zh-CN" dirty="0" smtClean="0"/>
              <a:t>3.1.3  </a:t>
            </a:r>
            <a:r>
              <a:rPr lang="zh-CN" altLang="en-US" dirty="0" smtClean="0"/>
              <a:t>客户</a:t>
            </a:r>
            <a:r>
              <a:rPr lang="zh-CN" altLang="en-US" dirty="0"/>
              <a:t>机</a:t>
            </a:r>
            <a:r>
              <a:rPr lang="en-US" altLang="zh-CN" dirty="0"/>
              <a:t>/</a:t>
            </a:r>
            <a:r>
              <a:rPr lang="zh-CN" altLang="en-US" dirty="0"/>
              <a:t>服务器结构</a:t>
            </a:r>
            <a:endParaRPr lang="en-US" dirty="0" smtClean="0"/>
          </a:p>
        </p:txBody>
      </p:sp>
      <p:sp>
        <p:nvSpPr>
          <p:cNvPr id="16387" name="Rectangle 12"/>
          <p:cNvSpPr>
            <a:spLocks noGrp="1" noChangeArrowheads="1"/>
          </p:cNvSpPr>
          <p:nvPr>
            <p:ph type="body" idx="4294967295"/>
          </p:nvPr>
        </p:nvSpPr>
        <p:spPr/>
        <p:txBody>
          <a:bodyPr/>
          <a:lstStyle/>
          <a:p>
            <a:r>
              <a:rPr lang="zh-CN" altLang="en-US" dirty="0"/>
              <a:t>网页</a:t>
            </a:r>
            <a:r>
              <a:rPr lang="zh-CN" altLang="en-US" dirty="0" smtClean="0"/>
              <a:t>浏览器向</a:t>
            </a:r>
            <a:r>
              <a:rPr lang="zh-CN" altLang="en-US" dirty="0"/>
              <a:t>远程服务器请求</a:t>
            </a:r>
            <a:r>
              <a:rPr lang="zh-CN" altLang="en-US" dirty="0" smtClean="0"/>
              <a:t>文件</a:t>
            </a:r>
            <a:endParaRPr lang="en-US" dirty="0" smtClean="0"/>
          </a:p>
          <a:p>
            <a:pPr lvl="1"/>
            <a:r>
              <a:rPr lang="zh-CN" altLang="en-US" dirty="0"/>
              <a:t>传输媒体</a:t>
            </a:r>
            <a:r>
              <a:rPr lang="en-US" dirty="0" smtClean="0"/>
              <a:t>: </a:t>
            </a:r>
            <a:r>
              <a:rPr lang="zh-CN" altLang="en-US" dirty="0" smtClean="0"/>
              <a:t>互联网</a:t>
            </a:r>
            <a:endParaRPr lang="en-US" dirty="0" smtClean="0"/>
          </a:p>
          <a:p>
            <a:pPr lvl="1"/>
            <a:r>
              <a:rPr lang="zh-CN" altLang="zh-CN" dirty="0"/>
              <a:t>被浏览器转成</a:t>
            </a:r>
            <a:r>
              <a:rPr lang="en-US" altLang="zh-CN" dirty="0"/>
              <a:t>HTTP</a:t>
            </a:r>
            <a:r>
              <a:rPr lang="zh-CN" altLang="zh-CN" dirty="0"/>
              <a:t>格式后送到</a:t>
            </a:r>
            <a:r>
              <a:rPr lang="zh-CN" altLang="zh-CN" dirty="0" smtClean="0"/>
              <a:t>服务器</a:t>
            </a:r>
            <a:endParaRPr lang="en-US" dirty="0" smtClean="0"/>
          </a:p>
          <a:p>
            <a:pPr lvl="1"/>
            <a:r>
              <a:rPr lang="zh-CN" altLang="en-US" dirty="0"/>
              <a:t>到达客户</a:t>
            </a:r>
            <a:r>
              <a:rPr lang="zh-CN" altLang="en-US" dirty="0" smtClean="0"/>
              <a:t>计算机</a:t>
            </a:r>
            <a:endParaRPr lang="en-US" altLang="zh-CN" dirty="0" smtClean="0"/>
          </a:p>
          <a:p>
            <a:pPr lvl="1"/>
            <a:r>
              <a:rPr lang="zh-CN" altLang="zh-CN" dirty="0"/>
              <a:t>服务器</a:t>
            </a:r>
            <a:r>
              <a:rPr lang="zh-CN" altLang="zh-CN" dirty="0" smtClean="0"/>
              <a:t>收到请求</a:t>
            </a:r>
            <a:endParaRPr lang="en-US" dirty="0" smtClean="0"/>
          </a:p>
          <a:p>
            <a:pPr lvl="2"/>
            <a:r>
              <a:rPr lang="zh-CN" altLang="zh-CN" dirty="0"/>
              <a:t>索客户机所请求的页面或其他</a:t>
            </a:r>
            <a:r>
              <a:rPr lang="zh-CN" altLang="zh-CN" dirty="0" smtClean="0"/>
              <a:t>信息</a:t>
            </a:r>
            <a:endParaRPr lang="en-US" dirty="0" smtClean="0"/>
          </a:p>
          <a:p>
            <a:pPr lvl="2"/>
            <a:r>
              <a:rPr lang="zh-CN" altLang="zh-CN" dirty="0"/>
              <a:t>转成</a:t>
            </a:r>
            <a:r>
              <a:rPr lang="en-US" altLang="zh-CN" dirty="0"/>
              <a:t>HTTP</a:t>
            </a:r>
            <a:r>
              <a:rPr lang="zh-CN" altLang="zh-CN" dirty="0" smtClean="0"/>
              <a:t>格式</a:t>
            </a:r>
            <a:endParaRPr lang="en-US" altLang="zh-CN" dirty="0" smtClean="0"/>
          </a:p>
          <a:p>
            <a:pPr lvl="2"/>
            <a:r>
              <a:rPr lang="zh-CN" altLang="zh-CN" dirty="0"/>
              <a:t>通过互联网送回发出请求的客户</a:t>
            </a:r>
            <a:r>
              <a:rPr lang="zh-CN" altLang="zh-CN" dirty="0" smtClean="0"/>
              <a:t>机</a:t>
            </a:r>
            <a:endParaRPr lang="en-US" dirty="0" smtClean="0"/>
          </a:p>
          <a:p>
            <a:pPr lvl="1"/>
            <a:r>
              <a:rPr lang="zh-CN" altLang="en-US" dirty="0" smtClean="0"/>
              <a:t>客户网络浏览器软件</a:t>
            </a:r>
            <a:endParaRPr lang="en-US" dirty="0" smtClean="0"/>
          </a:p>
          <a:p>
            <a:pPr lvl="2"/>
            <a:r>
              <a:rPr lang="zh-CN" altLang="en-US" dirty="0"/>
              <a:t>在客户计算机上显示</a:t>
            </a:r>
            <a:r>
              <a:rPr lang="zh-CN" altLang="en-US" dirty="0" smtClean="0"/>
              <a:t>出页面</a:t>
            </a:r>
            <a:endParaRPr lang="en-US" dirty="0" smtClean="0"/>
          </a:p>
        </p:txBody>
      </p:sp>
      <p:sp>
        <p:nvSpPr>
          <p:cNvPr id="1638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904AD1A-C82E-4E9C-8B42-1196FB22A70E}" type="slidenum">
              <a:rPr lang="en-US" smtClean="0"/>
              <a:pPr eaLnBrk="1" hangingPunct="1"/>
              <a:t>14</a:t>
            </a:fld>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title"/>
          </p:nvPr>
        </p:nvSpPr>
        <p:spPr/>
        <p:txBody>
          <a:bodyPr/>
          <a:lstStyle/>
          <a:p>
            <a:r>
              <a:rPr lang="en-US" altLang="zh-CN" dirty="0" smtClean="0"/>
              <a:t>3.1.3  </a:t>
            </a:r>
            <a:r>
              <a:rPr lang="zh-CN" altLang="en-US" dirty="0"/>
              <a:t>客户机</a:t>
            </a:r>
            <a:r>
              <a:rPr lang="en-US" altLang="zh-CN" dirty="0"/>
              <a:t>/</a:t>
            </a:r>
            <a:r>
              <a:rPr lang="zh-CN" altLang="en-US" dirty="0"/>
              <a:t>服务器结构</a:t>
            </a:r>
            <a:endParaRPr lang="en-US" dirty="0" smtClean="0"/>
          </a:p>
        </p:txBody>
      </p:sp>
      <p:sp>
        <p:nvSpPr>
          <p:cNvPr id="17411" name="Rectangle 7"/>
          <p:cNvSpPr>
            <a:spLocks noGrp="1" noChangeArrowheads="1"/>
          </p:cNvSpPr>
          <p:nvPr>
            <p:ph type="body" idx="1"/>
          </p:nvPr>
        </p:nvSpPr>
        <p:spPr/>
        <p:txBody>
          <a:bodyPr/>
          <a:lstStyle/>
          <a:p>
            <a:r>
              <a:rPr lang="zh-CN" altLang="zh-CN" dirty="0"/>
              <a:t>情形不断</a:t>
            </a:r>
            <a:r>
              <a:rPr lang="zh-CN" altLang="zh-CN" dirty="0" smtClean="0"/>
              <a:t>反复</a:t>
            </a:r>
            <a:endParaRPr lang="en-US" dirty="0" smtClean="0"/>
          </a:p>
          <a:p>
            <a:pPr lvl="1"/>
            <a:r>
              <a:rPr lang="zh-CN" altLang="zh-CN" dirty="0"/>
              <a:t>客户机发出请求，服务器根据请求做出响应，客户机显示</a:t>
            </a:r>
            <a:r>
              <a:rPr lang="zh-CN" altLang="zh-CN" dirty="0" smtClean="0"/>
              <a:t>结果</a:t>
            </a:r>
            <a:endParaRPr lang="en-US" dirty="0" smtClean="0"/>
          </a:p>
          <a:p>
            <a:pPr lvl="1"/>
            <a:r>
              <a:rPr lang="zh-CN" altLang="en-US" dirty="0" smtClean="0"/>
              <a:t>可能的结果</a:t>
            </a:r>
            <a:r>
              <a:rPr lang="en-US" dirty="0" smtClean="0"/>
              <a:t>:</a:t>
            </a:r>
          </a:p>
          <a:p>
            <a:pPr lvl="2"/>
            <a:r>
              <a:rPr lang="zh-CN" altLang="en-US" dirty="0"/>
              <a:t>上百个独立的响应来寻找和传输</a:t>
            </a:r>
            <a:r>
              <a:rPr lang="zh-CN" altLang="en-US" dirty="0" smtClean="0"/>
              <a:t>信息</a:t>
            </a:r>
            <a:endParaRPr lang="en-US" dirty="0" smtClean="0"/>
          </a:p>
          <a:p>
            <a:pPr lvl="1"/>
            <a:r>
              <a:rPr lang="zh-CN" altLang="zh-CN" dirty="0"/>
              <a:t>图形和其他</a:t>
            </a:r>
            <a:r>
              <a:rPr lang="zh-CN" altLang="zh-CN" dirty="0" smtClean="0"/>
              <a:t>对象</a:t>
            </a:r>
            <a:endParaRPr lang="en-US" dirty="0" smtClean="0"/>
          </a:p>
          <a:p>
            <a:pPr lvl="2"/>
            <a:r>
              <a:rPr lang="zh-CN" altLang="zh-CN" dirty="0"/>
              <a:t>显示的速度就会很</a:t>
            </a:r>
            <a:r>
              <a:rPr lang="zh-CN" altLang="zh-CN" dirty="0" smtClean="0"/>
              <a:t>慢</a:t>
            </a:r>
            <a:endParaRPr lang="en-US" dirty="0" smtClean="0"/>
          </a:p>
          <a:p>
            <a:r>
              <a:rPr lang="zh-CN" altLang="zh-CN" dirty="0"/>
              <a:t>两层客户机</a:t>
            </a:r>
            <a:r>
              <a:rPr lang="en-US" altLang="zh-CN" dirty="0"/>
              <a:t>/</a:t>
            </a:r>
            <a:r>
              <a:rPr lang="zh-CN" altLang="zh-CN" dirty="0"/>
              <a:t>服务器结构（</a:t>
            </a:r>
            <a:r>
              <a:rPr lang="en-US" altLang="zh-CN" b="1" dirty="0"/>
              <a:t>t</a:t>
            </a:r>
            <a:r>
              <a:rPr lang="en-US" b="1" dirty="0" smtClean="0"/>
              <a:t>wo-tier client/server architecture</a:t>
            </a:r>
            <a:r>
              <a:rPr lang="zh-CN" altLang="en-US" b="1" dirty="0" smtClean="0"/>
              <a:t>）</a:t>
            </a:r>
            <a:endParaRPr lang="en-US" b="1" dirty="0" smtClean="0"/>
          </a:p>
          <a:p>
            <a:pPr lvl="1"/>
            <a:r>
              <a:rPr lang="zh-CN" altLang="zh-CN" dirty="0"/>
              <a:t>一个客户机和一个</a:t>
            </a:r>
            <a:r>
              <a:rPr lang="zh-CN" altLang="zh-CN" dirty="0" smtClean="0"/>
              <a:t>服务器</a:t>
            </a:r>
            <a:endParaRPr lang="en-US" dirty="0" smtClean="0"/>
          </a:p>
          <a:p>
            <a:pPr lvl="2"/>
            <a:r>
              <a:rPr lang="zh-CN" altLang="zh-CN" dirty="0"/>
              <a:t>信息的生成与</a:t>
            </a:r>
            <a:r>
              <a:rPr lang="zh-CN" altLang="zh-CN" dirty="0" smtClean="0"/>
              <a:t>阅读</a:t>
            </a:r>
            <a:endParaRPr lang="en-US" dirty="0" smtClean="0"/>
          </a:p>
        </p:txBody>
      </p:sp>
      <p:sp>
        <p:nvSpPr>
          <p:cNvPr id="17412"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D255C92E-741B-4AA3-89A7-84D9DF83A21B}" type="slidenum">
              <a:rPr lang="en-US" sz="1400"/>
              <a:pPr algn="r" eaLnBrk="1" hangingPunct="1"/>
              <a:t>15</a:t>
            </a:fld>
            <a:endParaRPr lang="en-US" sz="1400" dirty="0"/>
          </a:p>
        </p:txBody>
      </p:sp>
      <p:sp>
        <p:nvSpPr>
          <p:cNvPr id="17414"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FF0AECF-0EF7-4883-9D5F-0A0BEE69633C}" type="slidenum">
              <a:rPr lang="en-US" smtClean="0"/>
              <a:pPr eaLnBrk="1" hangingPunct="1"/>
              <a:t>15</a:t>
            </a:fld>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E130241-C24A-4D69-A02E-DC83563B85FA}" type="slidenum">
              <a:rPr lang="en-US" smtClean="0"/>
              <a:pPr eaLnBrk="1" hangingPunct="1"/>
              <a:t>16</a:t>
            </a:fld>
            <a:endParaRPr lang="en-US" dirty="0" smtClean="0"/>
          </a:p>
        </p:txBody>
      </p:sp>
      <p:sp>
        <p:nvSpPr>
          <p:cNvPr id="18436" name="Rectangle 6"/>
          <p:cNvSpPr>
            <a:spLocks noChangeArrowheads="1"/>
          </p:cNvSpPr>
          <p:nvPr/>
        </p:nvSpPr>
        <p:spPr bwMode="auto">
          <a:xfrm>
            <a:off x="350838" y="4311650"/>
            <a:ext cx="4403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1" dirty="0" smtClean="0"/>
              <a:t>图</a:t>
            </a:r>
            <a:r>
              <a:rPr lang="en-US" altLang="zh-CN" b="1" dirty="0" smtClean="0"/>
              <a:t>3-2  </a:t>
            </a:r>
            <a:r>
              <a:rPr lang="zh-CN" altLang="zh-CN" dirty="0" smtClean="0"/>
              <a:t>两</a:t>
            </a:r>
            <a:r>
              <a:rPr lang="zh-CN" altLang="zh-CN" dirty="0"/>
              <a:t>层客户机</a:t>
            </a:r>
            <a:r>
              <a:rPr lang="en-US" altLang="zh-CN" dirty="0"/>
              <a:t>/</a:t>
            </a:r>
            <a:r>
              <a:rPr lang="zh-CN" altLang="zh-CN" dirty="0"/>
              <a:t>服务器结构中的信息流</a:t>
            </a:r>
            <a:endParaRPr lang="en-US" dirty="0"/>
          </a:p>
        </p:txBody>
      </p:sp>
      <p:sp>
        <p:nvSpPr>
          <p:cNvPr id="18438" name="TextBox 6"/>
          <p:cNvSpPr txBox="1">
            <a:spLocks noChangeArrowheads="1"/>
          </p:cNvSpPr>
          <p:nvPr/>
        </p:nvSpPr>
        <p:spPr bwMode="auto">
          <a:xfrm rot="-5400000">
            <a:off x="7333457" y="2828131"/>
            <a:ext cx="26495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t>© Cengage Learning 2013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828800"/>
            <a:ext cx="7200900" cy="23114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4AD2541-3AEE-4A5B-81E6-BC19FFB4A677}" type="slidenum">
              <a:rPr lang="en-US" smtClean="0"/>
              <a:pPr eaLnBrk="1" hangingPunct="1"/>
              <a:t>17</a:t>
            </a:fld>
            <a:endParaRPr lang="en-US" dirty="0" smtClean="0"/>
          </a:p>
        </p:txBody>
      </p:sp>
      <p:sp>
        <p:nvSpPr>
          <p:cNvPr id="19460" name="Rectangle 7"/>
          <p:cNvSpPr>
            <a:spLocks noGrp="1" noChangeArrowheads="1"/>
          </p:cNvSpPr>
          <p:nvPr>
            <p:ph type="title" idx="4294967295"/>
          </p:nvPr>
        </p:nvSpPr>
        <p:spPr/>
        <p:txBody>
          <a:bodyPr/>
          <a:lstStyle/>
          <a:p>
            <a:r>
              <a:rPr lang="en-US" altLang="zh-CN" dirty="0" smtClean="0"/>
              <a:t>3.1.3  </a:t>
            </a:r>
            <a:r>
              <a:rPr lang="zh-CN" altLang="en-US" dirty="0"/>
              <a:t>客户机</a:t>
            </a:r>
            <a:r>
              <a:rPr lang="en-US" altLang="zh-CN" dirty="0"/>
              <a:t>/</a:t>
            </a:r>
            <a:r>
              <a:rPr lang="zh-CN" altLang="en-US" dirty="0"/>
              <a:t>服务器结构</a:t>
            </a:r>
            <a:endParaRPr lang="en-US" dirty="0" smtClean="0"/>
          </a:p>
        </p:txBody>
      </p:sp>
      <p:sp>
        <p:nvSpPr>
          <p:cNvPr id="19461" name="Rectangle 8"/>
          <p:cNvSpPr>
            <a:spLocks noGrp="1" noChangeArrowheads="1"/>
          </p:cNvSpPr>
          <p:nvPr>
            <p:ph type="body" idx="4294967295"/>
          </p:nvPr>
        </p:nvSpPr>
        <p:spPr/>
        <p:txBody>
          <a:bodyPr/>
          <a:lstStyle/>
          <a:p>
            <a:r>
              <a:rPr lang="zh-CN" altLang="zh-CN" dirty="0"/>
              <a:t>请求</a:t>
            </a:r>
            <a:r>
              <a:rPr lang="zh-CN" altLang="zh-CN" dirty="0" smtClean="0"/>
              <a:t>报文</a:t>
            </a:r>
            <a:r>
              <a:rPr lang="en-US" altLang="zh-CN" b="1" dirty="0" smtClean="0"/>
              <a:t>(r</a:t>
            </a:r>
            <a:r>
              <a:rPr lang="en-US" b="1" dirty="0" smtClean="0"/>
              <a:t>equest message)</a:t>
            </a:r>
          </a:p>
          <a:p>
            <a:pPr lvl="1"/>
            <a:r>
              <a:rPr lang="en-US" altLang="zh-CN" dirty="0"/>
              <a:t>Web</a:t>
            </a:r>
            <a:r>
              <a:rPr lang="zh-CN" altLang="zh-CN" dirty="0"/>
              <a:t>客户机向</a:t>
            </a:r>
            <a:r>
              <a:rPr lang="en-US" altLang="zh-CN" dirty="0"/>
              <a:t>Web</a:t>
            </a:r>
            <a:r>
              <a:rPr lang="zh-CN" altLang="zh-CN" dirty="0"/>
              <a:t>服务器发出的文件请求的</a:t>
            </a:r>
            <a:r>
              <a:rPr lang="zh-CN" altLang="zh-CN" dirty="0" smtClean="0"/>
              <a:t>信息</a:t>
            </a:r>
            <a:endParaRPr lang="en-US" dirty="0" smtClean="0"/>
          </a:p>
          <a:p>
            <a:pPr lvl="1"/>
            <a:r>
              <a:rPr lang="zh-CN" altLang="en-US" dirty="0"/>
              <a:t>三</a:t>
            </a:r>
            <a:r>
              <a:rPr lang="zh-CN" altLang="zh-CN" dirty="0" smtClean="0"/>
              <a:t>个</a:t>
            </a:r>
            <a:r>
              <a:rPr lang="zh-CN" altLang="zh-CN" dirty="0"/>
              <a:t>主要</a:t>
            </a:r>
            <a:r>
              <a:rPr lang="zh-CN" altLang="zh-CN" dirty="0" smtClean="0"/>
              <a:t>部分</a:t>
            </a:r>
            <a:endParaRPr lang="en-US" dirty="0" smtClean="0"/>
          </a:p>
          <a:p>
            <a:pPr lvl="2"/>
            <a:r>
              <a:rPr lang="zh-CN" altLang="zh-CN" dirty="0"/>
              <a:t>请求报文</a:t>
            </a:r>
            <a:r>
              <a:rPr lang="zh-CN" altLang="zh-CN" dirty="0" smtClean="0"/>
              <a:t>行</a:t>
            </a:r>
            <a:r>
              <a:rPr lang="en-US" altLang="zh-CN" b="1" dirty="0" smtClean="0"/>
              <a:t>(r</a:t>
            </a:r>
            <a:r>
              <a:rPr lang="en-US" b="1" dirty="0" smtClean="0"/>
              <a:t>equest line)</a:t>
            </a:r>
            <a:r>
              <a:rPr lang="en-US" dirty="0" smtClean="0"/>
              <a:t>:</a:t>
            </a:r>
            <a:r>
              <a:rPr lang="zh-CN" altLang="zh-CN" dirty="0" smtClean="0"/>
              <a:t>包括命令</a:t>
            </a:r>
            <a:r>
              <a:rPr lang="zh-CN" altLang="zh-CN" dirty="0"/>
              <a:t>、目标资源的</a:t>
            </a:r>
            <a:r>
              <a:rPr lang="zh-CN" altLang="zh-CN" dirty="0" smtClean="0"/>
              <a:t>名称</a:t>
            </a:r>
            <a:r>
              <a:rPr lang="zh-CN" altLang="en-US" dirty="0"/>
              <a:t>，</a:t>
            </a:r>
            <a:r>
              <a:rPr lang="zh-CN" altLang="zh-CN" dirty="0" smtClean="0"/>
              <a:t>以及</a:t>
            </a:r>
            <a:r>
              <a:rPr lang="zh-CN" altLang="zh-CN" dirty="0"/>
              <a:t>协议的名称和</a:t>
            </a:r>
            <a:r>
              <a:rPr lang="zh-CN" altLang="zh-CN" dirty="0" smtClean="0"/>
              <a:t>版本号</a:t>
            </a:r>
            <a:endParaRPr lang="en-US" dirty="0" smtClean="0"/>
          </a:p>
          <a:p>
            <a:pPr lvl="2"/>
            <a:r>
              <a:rPr lang="zh-CN" altLang="zh-CN" dirty="0"/>
              <a:t>可选择的请求报文</a:t>
            </a:r>
            <a:r>
              <a:rPr lang="zh-CN" altLang="zh-CN" dirty="0" smtClean="0"/>
              <a:t>头</a:t>
            </a:r>
            <a:r>
              <a:rPr lang="en-US" altLang="zh-CN" dirty="0" smtClean="0"/>
              <a:t>(</a:t>
            </a:r>
            <a:r>
              <a:rPr lang="en-US" b="1" dirty="0" smtClean="0"/>
              <a:t>request header)</a:t>
            </a:r>
            <a:r>
              <a:rPr lang="en-US" dirty="0" smtClean="0"/>
              <a:t>:</a:t>
            </a:r>
            <a:r>
              <a:rPr lang="zh-CN" altLang="zh-CN" dirty="0"/>
              <a:t>客户端将要接受的</a:t>
            </a:r>
            <a:r>
              <a:rPr lang="zh-CN" altLang="zh-CN" dirty="0" smtClean="0"/>
              <a:t>文件类型</a:t>
            </a:r>
            <a:endParaRPr lang="en-US" dirty="0" smtClean="0"/>
          </a:p>
          <a:p>
            <a:pPr lvl="2"/>
            <a:r>
              <a:rPr lang="zh-CN" altLang="zh-CN" dirty="0"/>
              <a:t>可选择的实体</a:t>
            </a:r>
            <a:r>
              <a:rPr lang="zh-CN" altLang="zh-CN" dirty="0" smtClean="0"/>
              <a:t>段</a:t>
            </a:r>
            <a:r>
              <a:rPr lang="en-US" altLang="zh-CN" dirty="0" smtClean="0"/>
              <a:t>(</a:t>
            </a:r>
            <a:r>
              <a:rPr lang="en-US" b="1" dirty="0" smtClean="0"/>
              <a:t>entity body)</a:t>
            </a:r>
            <a:r>
              <a:rPr lang="en-US" dirty="0" smtClean="0"/>
              <a:t>:</a:t>
            </a:r>
            <a:r>
              <a:rPr lang="zh-CN" altLang="zh-CN" dirty="0"/>
              <a:t>向服务器传输大量</a:t>
            </a:r>
            <a:r>
              <a:rPr lang="zh-CN" altLang="zh-CN" dirty="0" smtClean="0"/>
              <a:t>信息</a:t>
            </a:r>
            <a:endParaRPr 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title" idx="4294967295"/>
          </p:nvPr>
        </p:nvSpPr>
        <p:spPr/>
        <p:txBody>
          <a:bodyPr/>
          <a:lstStyle/>
          <a:p>
            <a:r>
              <a:rPr lang="en-US" altLang="zh-CN" dirty="0" smtClean="0"/>
              <a:t>3.1.3  </a:t>
            </a:r>
            <a:r>
              <a:rPr lang="zh-CN" altLang="en-US" dirty="0"/>
              <a:t>客户机</a:t>
            </a:r>
            <a:r>
              <a:rPr lang="en-US" altLang="zh-CN" dirty="0"/>
              <a:t>/</a:t>
            </a:r>
            <a:r>
              <a:rPr lang="zh-CN" altLang="en-US" dirty="0"/>
              <a:t>服务器结构</a:t>
            </a:r>
            <a:endParaRPr lang="en-US" dirty="0" smtClean="0"/>
          </a:p>
        </p:txBody>
      </p:sp>
      <p:sp>
        <p:nvSpPr>
          <p:cNvPr id="20483" name="Rectangle 8"/>
          <p:cNvSpPr>
            <a:spLocks noGrp="1" noChangeArrowheads="1"/>
          </p:cNvSpPr>
          <p:nvPr>
            <p:ph type="body" idx="4294967295"/>
          </p:nvPr>
        </p:nvSpPr>
        <p:spPr/>
        <p:txBody>
          <a:bodyPr/>
          <a:lstStyle/>
          <a:p>
            <a:r>
              <a:rPr lang="zh-CN" altLang="zh-CN" dirty="0" smtClean="0"/>
              <a:t>服务器收到请求，就</a:t>
            </a:r>
            <a:r>
              <a:rPr lang="zh-CN" altLang="zh-CN" dirty="0"/>
              <a:t>执行</a:t>
            </a:r>
            <a:r>
              <a:rPr lang="zh-CN" altLang="zh-CN" dirty="0" smtClean="0"/>
              <a:t>命令</a:t>
            </a:r>
            <a:endParaRPr lang="en-US" dirty="0" smtClean="0"/>
          </a:p>
          <a:p>
            <a:pPr lvl="1"/>
            <a:r>
              <a:rPr lang="zh-CN" altLang="en-US" dirty="0"/>
              <a:t>从硬盘上上搜索某个</a:t>
            </a:r>
            <a:r>
              <a:rPr lang="zh-CN" altLang="en-US" dirty="0" smtClean="0"/>
              <a:t>页面</a:t>
            </a:r>
            <a:endParaRPr lang="en-US" dirty="0" smtClean="0"/>
          </a:p>
          <a:p>
            <a:pPr lvl="1"/>
            <a:r>
              <a:rPr lang="zh-CN" altLang="en-US" dirty="0" smtClean="0"/>
              <a:t>制作</a:t>
            </a:r>
            <a:r>
              <a:rPr lang="zh-CN" altLang="zh-CN" dirty="0"/>
              <a:t>响应</a:t>
            </a:r>
            <a:r>
              <a:rPr lang="zh-CN" altLang="zh-CN" dirty="0" smtClean="0"/>
              <a:t>报文</a:t>
            </a:r>
            <a:r>
              <a:rPr lang="zh-CN" altLang="en-US" dirty="0" smtClean="0"/>
              <a:t>（</a:t>
            </a:r>
            <a:r>
              <a:rPr lang="en-US" b="1" dirty="0" smtClean="0"/>
              <a:t>response message</a:t>
            </a:r>
            <a:r>
              <a:rPr lang="zh-CN" altLang="en-US" b="1" dirty="0" smtClean="0"/>
              <a:t>）</a:t>
            </a:r>
            <a:r>
              <a:rPr lang="en-US" dirty="0" smtClean="0"/>
              <a:t>:</a:t>
            </a:r>
            <a:r>
              <a:rPr lang="zh-CN" altLang="zh-CN" dirty="0"/>
              <a:t>发回提出请求的客户</a:t>
            </a:r>
            <a:r>
              <a:rPr lang="zh-CN" altLang="zh-CN" dirty="0" smtClean="0"/>
              <a:t>机</a:t>
            </a:r>
            <a:endParaRPr lang="en-US" dirty="0" smtClean="0"/>
          </a:p>
          <a:p>
            <a:pPr lvl="2"/>
            <a:r>
              <a:rPr lang="zh-CN" altLang="en-US" dirty="0" smtClean="0"/>
              <a:t>三个</a:t>
            </a:r>
            <a:r>
              <a:rPr lang="zh-CN" altLang="en-US" dirty="0"/>
              <a:t>在结构上与请求信息相同的</a:t>
            </a:r>
            <a:r>
              <a:rPr lang="zh-CN" altLang="en-US" dirty="0" smtClean="0"/>
              <a:t>部分</a:t>
            </a:r>
            <a:endParaRPr lang="en-US" dirty="0" smtClean="0"/>
          </a:p>
          <a:p>
            <a:pPr lvl="2"/>
            <a:r>
              <a:rPr lang="zh-CN" altLang="zh-CN" dirty="0"/>
              <a:t>响应报文头行</a:t>
            </a:r>
            <a:r>
              <a:rPr lang="en-US" altLang="zh-CN" b="1" dirty="0"/>
              <a:t>(r</a:t>
            </a:r>
            <a:r>
              <a:rPr lang="en-US" b="1" dirty="0"/>
              <a:t>esponse </a:t>
            </a:r>
            <a:r>
              <a:rPr lang="en-US" b="1" dirty="0" smtClean="0"/>
              <a:t>header line</a:t>
            </a:r>
            <a:r>
              <a:rPr lang="zh-CN" altLang="en-US" b="1" dirty="0" smtClean="0"/>
              <a:t>）</a:t>
            </a:r>
            <a:r>
              <a:rPr lang="en-US" dirty="0" smtClean="0"/>
              <a:t>:</a:t>
            </a:r>
            <a:r>
              <a:rPr lang="zh-CN" altLang="zh-CN" dirty="0"/>
              <a:t>服务器所用的</a:t>
            </a:r>
            <a:r>
              <a:rPr lang="en-US" altLang="zh-CN" dirty="0"/>
              <a:t>HTTP</a:t>
            </a:r>
            <a:r>
              <a:rPr lang="zh-CN" altLang="zh-CN" dirty="0" smtClean="0"/>
              <a:t>版本</a:t>
            </a:r>
            <a:endParaRPr lang="en-US" dirty="0" smtClean="0"/>
          </a:p>
          <a:p>
            <a:pPr lvl="2"/>
            <a:r>
              <a:rPr lang="zh-CN" altLang="zh-CN" dirty="0"/>
              <a:t>响应报文头域</a:t>
            </a:r>
            <a:r>
              <a:rPr lang="en-US" altLang="zh-CN" b="1" dirty="0"/>
              <a:t>(r</a:t>
            </a:r>
            <a:r>
              <a:rPr lang="en-US" b="1" dirty="0"/>
              <a:t>esponse </a:t>
            </a:r>
            <a:r>
              <a:rPr lang="en-US" b="1" dirty="0" smtClean="0"/>
              <a:t>header field</a:t>
            </a:r>
            <a:r>
              <a:rPr lang="zh-CN" altLang="en-US" b="1" dirty="0" smtClean="0"/>
              <a:t>）</a:t>
            </a:r>
            <a:r>
              <a:rPr lang="en-US" dirty="0" smtClean="0"/>
              <a:t>:</a:t>
            </a:r>
            <a:r>
              <a:rPr lang="zh-CN" altLang="zh-CN" dirty="0"/>
              <a:t>描述服务器属性的</a:t>
            </a:r>
            <a:r>
              <a:rPr lang="zh-CN" altLang="zh-CN" dirty="0" smtClean="0"/>
              <a:t>信息</a:t>
            </a:r>
            <a:endParaRPr lang="en-US" dirty="0" smtClean="0"/>
          </a:p>
          <a:p>
            <a:pPr lvl="2"/>
            <a:r>
              <a:rPr lang="zh-CN" altLang="zh-CN" dirty="0"/>
              <a:t>实体段</a:t>
            </a:r>
            <a:r>
              <a:rPr lang="en-US" altLang="zh-CN" b="1" dirty="0"/>
              <a:t>(e</a:t>
            </a:r>
            <a:r>
              <a:rPr lang="en-US" b="1" dirty="0"/>
              <a:t>ntity </a:t>
            </a:r>
            <a:r>
              <a:rPr lang="en-US" b="1" dirty="0" smtClean="0"/>
              <a:t>body</a:t>
            </a:r>
            <a:r>
              <a:rPr lang="zh-CN" altLang="en-US" b="1" dirty="0" smtClean="0"/>
              <a:t>）</a:t>
            </a:r>
            <a:r>
              <a:rPr lang="en-US" dirty="0" smtClean="0"/>
              <a:t>:</a:t>
            </a:r>
            <a:r>
              <a:rPr lang="zh-CN" altLang="zh-CN" dirty="0"/>
              <a:t>返回客户机所请求的</a:t>
            </a:r>
            <a:r>
              <a:rPr lang="en-US" altLang="zh-CN" dirty="0"/>
              <a:t>HTML</a:t>
            </a:r>
            <a:r>
              <a:rPr lang="zh-CN" altLang="zh-CN" dirty="0"/>
              <a:t>页面</a:t>
            </a:r>
            <a:endParaRPr lang="en-US" dirty="0" smtClean="0"/>
          </a:p>
        </p:txBody>
      </p:sp>
      <p:sp>
        <p:nvSpPr>
          <p:cNvPr id="2048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A37A584-E28E-4873-AA4E-6C95C50AC8FD}" type="slidenum">
              <a:rPr lang="en-US" smtClean="0"/>
              <a:pPr eaLnBrk="1" hangingPunct="1"/>
              <a:t>18</a:t>
            </a:fld>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83563BF-D9BF-44D6-B2B9-45C723AD915A}" type="slidenum">
              <a:rPr lang="en-US" smtClean="0"/>
              <a:pPr eaLnBrk="1" hangingPunct="1"/>
              <a:t>19</a:t>
            </a:fld>
            <a:endParaRPr lang="en-US" dirty="0" smtClean="0"/>
          </a:p>
        </p:txBody>
      </p:sp>
      <p:sp>
        <p:nvSpPr>
          <p:cNvPr id="21508" name="Rectangle 9"/>
          <p:cNvSpPr>
            <a:spLocks noGrp="1" noChangeArrowheads="1"/>
          </p:cNvSpPr>
          <p:nvPr>
            <p:ph type="title" idx="4294967295"/>
          </p:nvPr>
        </p:nvSpPr>
        <p:spPr/>
        <p:txBody>
          <a:bodyPr/>
          <a:lstStyle/>
          <a:p>
            <a:r>
              <a:rPr lang="en-US" altLang="zh-CN" dirty="0" smtClean="0"/>
              <a:t>3.1.3  </a:t>
            </a:r>
            <a:r>
              <a:rPr lang="zh-CN" altLang="en-US" dirty="0"/>
              <a:t>客户机</a:t>
            </a:r>
            <a:r>
              <a:rPr lang="en-US" altLang="zh-CN" dirty="0"/>
              <a:t>/</a:t>
            </a:r>
            <a:r>
              <a:rPr lang="zh-CN" altLang="en-US" dirty="0"/>
              <a:t>服务器结构</a:t>
            </a:r>
            <a:endParaRPr lang="en-US" dirty="0" smtClean="0"/>
          </a:p>
        </p:txBody>
      </p:sp>
      <p:sp>
        <p:nvSpPr>
          <p:cNvPr id="21509" name="Rectangle 10"/>
          <p:cNvSpPr>
            <a:spLocks noGrp="1" noChangeArrowheads="1"/>
          </p:cNvSpPr>
          <p:nvPr>
            <p:ph type="body" idx="4294967295"/>
          </p:nvPr>
        </p:nvSpPr>
        <p:spPr/>
        <p:txBody>
          <a:bodyPr/>
          <a:lstStyle/>
          <a:p>
            <a:r>
              <a:rPr lang="zh-CN" altLang="zh-CN" dirty="0"/>
              <a:t>三层</a:t>
            </a:r>
            <a:r>
              <a:rPr lang="zh-CN" altLang="zh-CN" dirty="0" smtClean="0"/>
              <a:t>结构</a:t>
            </a:r>
            <a:r>
              <a:rPr lang="en-US" altLang="zh-CN" b="1" dirty="0" smtClean="0"/>
              <a:t>(t</a:t>
            </a:r>
            <a:r>
              <a:rPr lang="en-US" b="1" dirty="0" smtClean="0"/>
              <a:t>hree-tier architecture)</a:t>
            </a:r>
          </a:p>
          <a:p>
            <a:pPr lvl="1"/>
            <a:r>
              <a:rPr lang="zh-CN" altLang="zh-CN" dirty="0"/>
              <a:t>对两层结构的</a:t>
            </a:r>
            <a:r>
              <a:rPr lang="zh-CN" altLang="zh-CN" dirty="0" smtClean="0"/>
              <a:t>扩展</a:t>
            </a:r>
            <a:endParaRPr lang="en-US" dirty="0" smtClean="0"/>
          </a:p>
          <a:p>
            <a:pPr lvl="2"/>
            <a:r>
              <a:rPr lang="zh-CN" altLang="zh-CN" dirty="0"/>
              <a:t>允许</a:t>
            </a:r>
            <a:r>
              <a:rPr lang="en-US" altLang="zh-CN" dirty="0"/>
              <a:t>Web</a:t>
            </a:r>
            <a:r>
              <a:rPr lang="zh-CN" altLang="zh-CN" dirty="0"/>
              <a:t>服务器在响应</a:t>
            </a:r>
            <a:r>
              <a:rPr lang="en-US" altLang="zh-CN" dirty="0"/>
              <a:t>Web</a:t>
            </a:r>
            <a:r>
              <a:rPr lang="zh-CN" altLang="zh-CN" dirty="0"/>
              <a:t>客户机的请求之前进行一些额外的</a:t>
            </a:r>
            <a:r>
              <a:rPr lang="zh-CN" altLang="zh-CN" dirty="0" smtClean="0"/>
              <a:t>处理</a:t>
            </a:r>
            <a:endParaRPr lang="en-US" dirty="0" smtClean="0"/>
          </a:p>
          <a:p>
            <a:pPr lvl="1"/>
            <a:r>
              <a:rPr lang="zh-CN" altLang="zh-CN" dirty="0"/>
              <a:t>通常是</a:t>
            </a:r>
            <a:r>
              <a:rPr lang="zh-CN" altLang="zh-CN" dirty="0" smtClean="0"/>
              <a:t>数据库的应用软件</a:t>
            </a:r>
            <a:endParaRPr lang="en-US" dirty="0" smtClean="0"/>
          </a:p>
          <a:p>
            <a:pPr lvl="2"/>
            <a:r>
              <a:rPr lang="zh-CN" altLang="zh-CN" dirty="0"/>
              <a:t>向</a:t>
            </a:r>
            <a:r>
              <a:rPr lang="en-US" altLang="zh-CN" dirty="0"/>
              <a:t>Web</a:t>
            </a:r>
            <a:r>
              <a:rPr lang="zh-CN" altLang="zh-CN" dirty="0"/>
              <a:t>服务器提供</a:t>
            </a:r>
            <a:r>
              <a:rPr lang="zh-CN" altLang="zh-CN" dirty="0" smtClean="0"/>
              <a:t>消息</a:t>
            </a:r>
            <a:endParaRPr lang="en-US" dirty="0" smtClean="0"/>
          </a:p>
          <a:p>
            <a:pPr lvl="1"/>
            <a:r>
              <a:rPr lang="en-US" altLang="zh-CN" dirty="0"/>
              <a:t>Web</a:t>
            </a:r>
            <a:r>
              <a:rPr lang="zh-CN" altLang="zh-CN" dirty="0"/>
              <a:t>服务器在响应客户机请求时可用这些软件的输出</a:t>
            </a:r>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0BFB951-CE82-4F9B-A003-DAB5B1919809}" type="slidenum">
              <a:rPr lang="en-US" smtClean="0"/>
              <a:pPr eaLnBrk="1" hangingPunct="1"/>
              <a:t>2</a:t>
            </a:fld>
            <a:endParaRPr lang="en-US" dirty="0" smtClean="0"/>
          </a:p>
        </p:txBody>
      </p:sp>
      <p:sp>
        <p:nvSpPr>
          <p:cNvPr id="4100" name="Rectangle 6"/>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3245B788-CE31-45B3-B760-F3A0A74DA686}" type="slidenum">
              <a:rPr lang="en-US" sz="1400">
                <a:solidFill>
                  <a:srgbClr val="000000"/>
                </a:solidFill>
              </a:rPr>
              <a:pPr algn="r" eaLnBrk="1" hangingPunct="1"/>
              <a:t>2</a:t>
            </a:fld>
            <a:endParaRPr lang="en-US" sz="1400" dirty="0">
              <a:solidFill>
                <a:srgbClr val="000000"/>
              </a:solidFill>
            </a:endParaRPr>
          </a:p>
        </p:txBody>
      </p:sp>
      <p:sp>
        <p:nvSpPr>
          <p:cNvPr id="4101" name="Rectangle 6"/>
          <p:cNvSpPr>
            <a:spLocks noGrp="1" noChangeArrowheads="1"/>
          </p:cNvSpPr>
          <p:nvPr>
            <p:ph type="title" idx="4294967295"/>
          </p:nvPr>
        </p:nvSpPr>
        <p:spPr/>
        <p:txBody>
          <a:bodyPr/>
          <a:lstStyle/>
          <a:p>
            <a:pPr eaLnBrk="1" hangingPunct="1"/>
            <a:r>
              <a:rPr lang="zh-CN" altLang="en-US" dirty="0" smtClean="0"/>
              <a:t>学习目标</a:t>
            </a:r>
            <a:endParaRPr lang="en-US" dirty="0" smtClean="0"/>
          </a:p>
        </p:txBody>
      </p:sp>
      <p:sp>
        <p:nvSpPr>
          <p:cNvPr id="4102" name="Rectangle 7"/>
          <p:cNvSpPr>
            <a:spLocks noGrp="1" noChangeArrowheads="1"/>
          </p:cNvSpPr>
          <p:nvPr>
            <p:ph type="body" idx="4294967295"/>
          </p:nvPr>
        </p:nvSpPr>
        <p:spPr/>
        <p:txBody>
          <a:bodyPr/>
          <a:lstStyle/>
          <a:p>
            <a:r>
              <a:rPr lang="en-US" altLang="zh-CN" dirty="0"/>
              <a:t>Web</a:t>
            </a:r>
            <a:r>
              <a:rPr lang="zh-CN" altLang="zh-CN" dirty="0"/>
              <a:t>服务器的基本功</a:t>
            </a:r>
            <a:r>
              <a:rPr lang="zh-CN" altLang="zh-CN" dirty="0" smtClean="0"/>
              <a:t>能</a:t>
            </a:r>
            <a:endParaRPr lang="zh-CN" altLang="zh-CN" dirty="0"/>
          </a:p>
          <a:p>
            <a:r>
              <a:rPr lang="en-US" altLang="zh-CN" dirty="0" smtClean="0"/>
              <a:t>Web</a:t>
            </a:r>
            <a:r>
              <a:rPr lang="zh-CN" altLang="zh-CN" dirty="0"/>
              <a:t>服务器上使用的操作系统和服务器</a:t>
            </a:r>
            <a:r>
              <a:rPr lang="zh-CN" altLang="zh-CN" dirty="0" smtClean="0"/>
              <a:t>软件</a:t>
            </a:r>
            <a:endParaRPr lang="zh-CN" altLang="zh-CN" dirty="0"/>
          </a:p>
          <a:p>
            <a:r>
              <a:rPr lang="zh-CN" altLang="zh-CN" dirty="0" smtClean="0"/>
              <a:t>电子邮件</a:t>
            </a:r>
            <a:r>
              <a:rPr lang="zh-CN" altLang="zh-CN" dirty="0"/>
              <a:t>的识别、管理和垃圾邮件的</a:t>
            </a:r>
            <a:r>
              <a:rPr lang="zh-CN" altLang="zh-CN" dirty="0" smtClean="0"/>
              <a:t>控制</a:t>
            </a:r>
            <a:endParaRPr lang="zh-CN" altLang="zh-CN" dirty="0"/>
          </a:p>
          <a:p>
            <a:r>
              <a:rPr lang="zh-CN" altLang="zh-CN" dirty="0" smtClean="0"/>
              <a:t>常用</a:t>
            </a:r>
            <a:r>
              <a:rPr lang="zh-CN" altLang="zh-CN" dirty="0"/>
              <a:t>互联网和网站应用程序的工作原理</a:t>
            </a:r>
          </a:p>
          <a:p>
            <a:r>
              <a:rPr lang="zh-CN" altLang="zh-CN" dirty="0" smtClean="0"/>
              <a:t>电子商务</a:t>
            </a:r>
            <a:r>
              <a:rPr lang="zh-CN" altLang="zh-CN" dirty="0"/>
              <a:t>网站背后的硬件</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C899C11-2855-40E6-8C83-0F469C2ADDB3}" type="slidenum">
              <a:rPr lang="en-US" smtClean="0"/>
              <a:pPr eaLnBrk="1" hangingPunct="1"/>
              <a:t>20</a:t>
            </a:fld>
            <a:endParaRPr lang="en-US" dirty="0" smtClean="0"/>
          </a:p>
        </p:txBody>
      </p:sp>
      <p:sp>
        <p:nvSpPr>
          <p:cNvPr id="22532" name="Rectangle 6"/>
          <p:cNvSpPr>
            <a:spLocks noChangeArrowheads="1"/>
          </p:cNvSpPr>
          <p:nvPr/>
        </p:nvSpPr>
        <p:spPr bwMode="auto">
          <a:xfrm>
            <a:off x="381000" y="5195888"/>
            <a:ext cx="4403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1" dirty="0" smtClean="0"/>
              <a:t>图</a:t>
            </a:r>
            <a:r>
              <a:rPr lang="en-US" altLang="zh-CN" b="1" dirty="0" smtClean="0"/>
              <a:t>3-3  </a:t>
            </a:r>
            <a:r>
              <a:rPr lang="zh-CN" altLang="zh-CN" dirty="0" smtClean="0"/>
              <a:t>三</a:t>
            </a:r>
            <a:r>
              <a:rPr lang="zh-CN" altLang="zh-CN" dirty="0"/>
              <a:t>层客户机</a:t>
            </a:r>
            <a:r>
              <a:rPr lang="en-US" altLang="zh-CN" dirty="0"/>
              <a:t>/</a:t>
            </a:r>
            <a:r>
              <a:rPr lang="zh-CN" altLang="zh-CN" dirty="0"/>
              <a:t>服务器结构中的信息流</a:t>
            </a:r>
            <a:endParaRPr lang="en-US" dirty="0"/>
          </a:p>
        </p:txBody>
      </p:sp>
      <p:sp>
        <p:nvSpPr>
          <p:cNvPr id="22534" name="TextBox 6"/>
          <p:cNvSpPr txBox="1">
            <a:spLocks noChangeArrowheads="1"/>
          </p:cNvSpPr>
          <p:nvPr/>
        </p:nvSpPr>
        <p:spPr bwMode="auto">
          <a:xfrm rot="-5400000">
            <a:off x="7342982" y="3440906"/>
            <a:ext cx="2647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t>© Cengage Learning 2013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19200"/>
            <a:ext cx="7200900" cy="37846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22FD1DCF-349C-42A9-8A70-66A7C88BB0CE}" type="slidenum">
              <a:rPr lang="en-US" sz="1400"/>
              <a:pPr algn="r" eaLnBrk="1" hangingPunct="1"/>
              <a:t>21</a:t>
            </a:fld>
            <a:endParaRPr lang="en-US" sz="1400" dirty="0"/>
          </a:p>
        </p:txBody>
      </p:sp>
      <p:sp>
        <p:nvSpPr>
          <p:cNvPr id="23555" name="Rectangle 6"/>
          <p:cNvSpPr>
            <a:spLocks noGrp="1" noChangeArrowheads="1"/>
          </p:cNvSpPr>
          <p:nvPr>
            <p:ph type="title"/>
          </p:nvPr>
        </p:nvSpPr>
        <p:spPr/>
        <p:txBody>
          <a:bodyPr/>
          <a:lstStyle/>
          <a:p>
            <a:r>
              <a:rPr lang="en-US" altLang="zh-CN" dirty="0" smtClean="0"/>
              <a:t>3.1.3  </a:t>
            </a:r>
            <a:r>
              <a:rPr lang="zh-CN" altLang="en-US" dirty="0"/>
              <a:t>客户机</a:t>
            </a:r>
            <a:r>
              <a:rPr lang="en-US" altLang="zh-CN" dirty="0"/>
              <a:t>/</a:t>
            </a:r>
            <a:r>
              <a:rPr lang="zh-CN" altLang="en-US" dirty="0"/>
              <a:t>服务器结构</a:t>
            </a:r>
            <a:endParaRPr lang="en-US" dirty="0" smtClean="0"/>
          </a:p>
        </p:txBody>
      </p:sp>
      <p:sp>
        <p:nvSpPr>
          <p:cNvPr id="23556" name="Rectangle 7"/>
          <p:cNvSpPr>
            <a:spLocks noGrp="1" noChangeArrowheads="1"/>
          </p:cNvSpPr>
          <p:nvPr>
            <p:ph type="body" idx="1"/>
          </p:nvPr>
        </p:nvSpPr>
        <p:spPr/>
        <p:txBody>
          <a:bodyPr/>
          <a:lstStyle/>
          <a:p>
            <a:r>
              <a:rPr lang="zh-CN" altLang="zh-CN" dirty="0" smtClean="0"/>
              <a:t>多层结构</a:t>
            </a:r>
            <a:r>
              <a:rPr lang="en-US" altLang="zh-CN" dirty="0" smtClean="0"/>
              <a:t>(</a:t>
            </a:r>
            <a:r>
              <a:rPr lang="en-US" b="1" dirty="0" smtClean="0"/>
              <a:t>n-tier architectures)</a:t>
            </a:r>
          </a:p>
          <a:p>
            <a:pPr lvl="1"/>
            <a:r>
              <a:rPr lang="zh-CN" altLang="zh-CN" dirty="0"/>
              <a:t>三层</a:t>
            </a:r>
            <a:r>
              <a:rPr lang="zh-CN" altLang="zh-CN" dirty="0" smtClean="0"/>
              <a:t>以上</a:t>
            </a:r>
            <a:endParaRPr lang="en-US" dirty="0" smtClean="0"/>
          </a:p>
          <a:p>
            <a:pPr lvl="1"/>
            <a:r>
              <a:rPr lang="zh-CN" altLang="en-US" dirty="0"/>
              <a:t>例子</a:t>
            </a:r>
            <a:r>
              <a:rPr lang="en-US" dirty="0" smtClean="0"/>
              <a:t>:</a:t>
            </a:r>
            <a:r>
              <a:rPr lang="zh-CN" altLang="zh-CN" dirty="0"/>
              <a:t>具有搜索、更新和显示功能的商品</a:t>
            </a:r>
            <a:r>
              <a:rPr lang="zh-CN" altLang="zh-CN" dirty="0" smtClean="0"/>
              <a:t>目录</a:t>
            </a:r>
            <a:endParaRPr lang="en-US" dirty="0" smtClean="0"/>
          </a:p>
          <a:p>
            <a:pPr lvl="2"/>
            <a:r>
              <a:rPr lang="zh-CN" altLang="zh-CN" dirty="0"/>
              <a:t>踪顾客购物车里的商品、查看销售税率、跟踪顾客偏好、查询库存数据库、更新企业的产品目录等</a:t>
            </a:r>
            <a:endParaRPr lang="en-US" dirty="0" smtClean="0"/>
          </a:p>
        </p:txBody>
      </p:sp>
      <p:sp>
        <p:nvSpPr>
          <p:cNvPr id="23558"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BB9B795-7E1D-48A6-9F27-1D51237931D1}" type="slidenum">
              <a:rPr lang="en-US" smtClean="0"/>
              <a:pPr eaLnBrk="1" hangingPunct="1"/>
              <a:t>21</a:t>
            </a:fld>
            <a:endParaRPr lang="en-US"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B1848DA-4B8F-4600-84BD-5CECAA038487}" type="slidenum">
              <a:rPr lang="en-US" smtClean="0"/>
              <a:pPr eaLnBrk="1" hangingPunct="1"/>
              <a:t>22</a:t>
            </a:fld>
            <a:endParaRPr lang="en-US" dirty="0" smtClean="0"/>
          </a:p>
        </p:txBody>
      </p:sp>
      <p:sp>
        <p:nvSpPr>
          <p:cNvPr id="24580" name="Rectangle 10"/>
          <p:cNvSpPr>
            <a:spLocks noGrp="1" noChangeArrowheads="1"/>
          </p:cNvSpPr>
          <p:nvPr>
            <p:ph type="title" idx="4294967295"/>
          </p:nvPr>
        </p:nvSpPr>
        <p:spPr/>
        <p:txBody>
          <a:bodyPr/>
          <a:lstStyle/>
          <a:p>
            <a:r>
              <a:rPr lang="en-US" altLang="zh-CN" dirty="0" smtClean="0"/>
              <a:t>3.2  </a:t>
            </a:r>
            <a:r>
              <a:rPr lang="en-US" altLang="zh-CN" dirty="0"/>
              <a:t>Web</a:t>
            </a:r>
            <a:r>
              <a:rPr lang="zh-CN" altLang="en-US" dirty="0"/>
              <a:t>服务器的软件</a:t>
            </a:r>
            <a:endParaRPr lang="en-US" dirty="0" smtClean="0"/>
          </a:p>
        </p:txBody>
      </p:sp>
      <p:sp>
        <p:nvSpPr>
          <p:cNvPr id="24581" name="Rectangle 11"/>
          <p:cNvSpPr>
            <a:spLocks noGrp="1" noChangeArrowheads="1"/>
          </p:cNvSpPr>
          <p:nvPr>
            <p:ph type="body" idx="4294967295"/>
          </p:nvPr>
        </p:nvSpPr>
        <p:spPr/>
        <p:txBody>
          <a:bodyPr/>
          <a:lstStyle/>
          <a:p>
            <a:r>
              <a:rPr lang="en-US" altLang="zh-CN" dirty="0"/>
              <a:t>Web</a:t>
            </a:r>
            <a:r>
              <a:rPr lang="zh-CN" altLang="zh-CN" dirty="0"/>
              <a:t>服务器软件只能</a:t>
            </a:r>
            <a:r>
              <a:rPr lang="en-US" dirty="0" smtClean="0"/>
              <a:t>:</a:t>
            </a:r>
          </a:p>
          <a:p>
            <a:pPr lvl="1"/>
            <a:r>
              <a:rPr lang="zh-CN" altLang="zh-CN" dirty="0"/>
              <a:t>在一</a:t>
            </a:r>
            <a:r>
              <a:rPr lang="zh-CN" altLang="zh-CN" dirty="0" smtClean="0"/>
              <a:t>种</a:t>
            </a:r>
            <a:r>
              <a:rPr lang="zh-CN" altLang="en-US" dirty="0" smtClean="0"/>
              <a:t>或</a:t>
            </a:r>
            <a:r>
              <a:rPr lang="zh-CN" altLang="zh-CN" dirty="0"/>
              <a:t>多种</a:t>
            </a:r>
            <a:r>
              <a:rPr lang="zh-CN" altLang="zh-CN" dirty="0" smtClean="0"/>
              <a:t>操作系统</a:t>
            </a:r>
            <a:r>
              <a:rPr lang="zh-CN" altLang="zh-CN" dirty="0"/>
              <a:t>上</a:t>
            </a:r>
            <a:r>
              <a:rPr lang="zh-CN" altLang="zh-CN" dirty="0" smtClean="0"/>
              <a:t>运行</a:t>
            </a:r>
            <a:endParaRPr lang="en-US" dirty="0" smtClean="0"/>
          </a:p>
          <a:p>
            <a:r>
              <a:rPr lang="zh-CN" altLang="en-US" dirty="0" smtClean="0"/>
              <a:t>本节主题</a:t>
            </a:r>
            <a:endParaRPr lang="en-US" dirty="0" smtClean="0"/>
          </a:p>
          <a:p>
            <a:pPr lvl="1"/>
            <a:r>
              <a:rPr lang="zh-CN" altLang="zh-CN" dirty="0"/>
              <a:t>支持大多数</a:t>
            </a:r>
            <a:r>
              <a:rPr lang="en-US" altLang="zh-CN" dirty="0"/>
              <a:t>Web</a:t>
            </a:r>
            <a:r>
              <a:rPr lang="zh-CN" altLang="zh-CN" dirty="0"/>
              <a:t>服务器的</a:t>
            </a:r>
            <a:r>
              <a:rPr lang="zh-CN" altLang="zh-CN" dirty="0" smtClean="0"/>
              <a:t>操作系统</a:t>
            </a:r>
            <a:endParaRPr lang="en-US" dirty="0" smtClean="0"/>
          </a:p>
          <a:p>
            <a:pPr lvl="1"/>
            <a:r>
              <a:rPr lang="en-US" altLang="zh-CN" dirty="0"/>
              <a:t>Web</a:t>
            </a:r>
            <a:r>
              <a:rPr lang="zh-CN" altLang="zh-CN" dirty="0"/>
              <a:t>服务器</a:t>
            </a:r>
            <a:r>
              <a:rPr lang="zh-CN" altLang="zh-CN" dirty="0" smtClean="0"/>
              <a:t>软件</a:t>
            </a:r>
            <a:endParaRPr lang="en-US" dirty="0" smtClean="0"/>
          </a:p>
          <a:p>
            <a:pPr lvl="1"/>
            <a:r>
              <a:rPr lang="zh-CN" altLang="zh-CN" dirty="0"/>
              <a:t>计算机上运行的其他</a:t>
            </a:r>
            <a:r>
              <a:rPr lang="zh-CN" altLang="zh-CN" dirty="0" smtClean="0"/>
              <a:t>程序</a:t>
            </a:r>
            <a:endParaRPr lang="en-US" dirty="0" smtClean="0"/>
          </a:p>
          <a:p>
            <a:pPr lvl="2"/>
            <a:r>
              <a:rPr lang="zh-CN" altLang="zh-CN" dirty="0"/>
              <a:t>在</a:t>
            </a:r>
            <a:r>
              <a:rPr lang="en-US" altLang="zh-CN" dirty="0"/>
              <a:t>Web</a:t>
            </a:r>
            <a:r>
              <a:rPr lang="zh-CN" altLang="zh-CN" dirty="0"/>
              <a:t>服务器或作为电子商务运营</a:t>
            </a:r>
            <a:r>
              <a:rPr lang="zh-CN" altLang="zh-CN" dirty="0" smtClean="0"/>
              <a:t>组成部分</a:t>
            </a: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p:cNvSpPr>
            <a:spLocks noGrp="1" noChangeArrowheads="1"/>
          </p:cNvSpPr>
          <p:nvPr>
            <p:ph type="title" idx="4294967295"/>
          </p:nvPr>
        </p:nvSpPr>
        <p:spPr/>
        <p:txBody>
          <a:bodyPr/>
          <a:lstStyle/>
          <a:p>
            <a:r>
              <a:rPr lang="en-US" altLang="zh-CN" dirty="0" smtClean="0"/>
              <a:t>3.2.1  </a:t>
            </a:r>
            <a:r>
              <a:rPr lang="en-US" altLang="zh-CN" dirty="0"/>
              <a:t>Web</a:t>
            </a:r>
            <a:r>
              <a:rPr lang="zh-CN" altLang="en-US" dirty="0"/>
              <a:t>服务器的操作系统</a:t>
            </a:r>
            <a:endParaRPr lang="en-US" dirty="0" smtClean="0"/>
          </a:p>
        </p:txBody>
      </p:sp>
      <p:sp>
        <p:nvSpPr>
          <p:cNvPr id="25603" name="Rectangle 10"/>
          <p:cNvSpPr>
            <a:spLocks noGrp="1" noChangeArrowheads="1"/>
          </p:cNvSpPr>
          <p:nvPr>
            <p:ph type="body" idx="4294967295"/>
          </p:nvPr>
        </p:nvSpPr>
        <p:spPr/>
        <p:txBody>
          <a:bodyPr/>
          <a:lstStyle/>
          <a:p>
            <a:r>
              <a:rPr lang="zh-CN" altLang="zh-CN" dirty="0"/>
              <a:t>操作系统的</a:t>
            </a:r>
            <a:r>
              <a:rPr lang="zh-CN" altLang="zh-CN" dirty="0" smtClean="0"/>
              <a:t>任务</a:t>
            </a:r>
            <a:endParaRPr lang="en-US" dirty="0" smtClean="0"/>
          </a:p>
          <a:p>
            <a:pPr lvl="1"/>
            <a:r>
              <a:rPr lang="zh-CN" altLang="zh-CN" dirty="0"/>
              <a:t>运行程序、分配内存和磁盘空间等</a:t>
            </a:r>
            <a:r>
              <a:rPr lang="zh-CN" altLang="zh-CN" dirty="0" smtClean="0"/>
              <a:t>计算机资源</a:t>
            </a:r>
            <a:endParaRPr lang="en-US" dirty="0" smtClean="0"/>
          </a:p>
          <a:p>
            <a:pPr lvl="1"/>
            <a:r>
              <a:rPr lang="zh-CN" altLang="zh-CN" dirty="0"/>
              <a:t>大型系统的</a:t>
            </a:r>
            <a:r>
              <a:rPr lang="zh-CN" altLang="zh-CN" dirty="0" smtClean="0"/>
              <a:t>操作系统</a:t>
            </a:r>
            <a:endParaRPr lang="en-US" dirty="0" smtClean="0"/>
          </a:p>
          <a:p>
            <a:pPr lvl="2"/>
            <a:r>
              <a:rPr lang="zh-CN" altLang="zh-CN" dirty="0"/>
              <a:t>跟踪登录到该系统上的用户并保证用户之间不会互相</a:t>
            </a:r>
            <a:r>
              <a:rPr lang="zh-CN" altLang="zh-CN" dirty="0" smtClean="0"/>
              <a:t>干扰</a:t>
            </a:r>
            <a:endParaRPr lang="en-US" dirty="0" smtClean="0"/>
          </a:p>
          <a:p>
            <a:r>
              <a:rPr lang="zh-CN" altLang="zh-CN" dirty="0" smtClean="0"/>
              <a:t>服务器操作系统</a:t>
            </a:r>
            <a:r>
              <a:rPr lang="zh-CN" altLang="en-US" dirty="0" smtClean="0"/>
              <a:t>软件</a:t>
            </a:r>
            <a:endParaRPr lang="en-US" dirty="0" smtClean="0"/>
          </a:p>
          <a:p>
            <a:pPr lvl="1"/>
            <a:r>
              <a:rPr lang="en-US" dirty="0" smtClean="0"/>
              <a:t>Microsoft Windows</a:t>
            </a:r>
            <a:r>
              <a:rPr lang="zh-CN" altLang="zh-CN" dirty="0"/>
              <a:t>服务器</a:t>
            </a:r>
            <a:r>
              <a:rPr lang="zh-CN" altLang="zh-CN" dirty="0" smtClean="0"/>
              <a:t>产品</a:t>
            </a:r>
            <a:endParaRPr lang="en-US" dirty="0" smtClean="0"/>
          </a:p>
          <a:p>
            <a:pPr lvl="1"/>
            <a:r>
              <a:rPr lang="en-US" dirty="0" smtClean="0"/>
              <a:t>Linux</a:t>
            </a:r>
          </a:p>
          <a:p>
            <a:pPr lvl="1"/>
            <a:r>
              <a:rPr lang="zh-CN" altLang="zh-CN" dirty="0"/>
              <a:t>基于</a:t>
            </a:r>
            <a:r>
              <a:rPr lang="en-US" altLang="zh-CN" dirty="0"/>
              <a:t>UNIX</a:t>
            </a:r>
            <a:r>
              <a:rPr lang="zh-CN" altLang="zh-CN" dirty="0"/>
              <a:t>的</a:t>
            </a:r>
            <a:r>
              <a:rPr lang="zh-CN" altLang="zh-CN" dirty="0" smtClean="0"/>
              <a:t>操作系统</a:t>
            </a:r>
            <a:endParaRPr lang="en-US" dirty="0" smtClean="0"/>
          </a:p>
          <a:p>
            <a:pPr lvl="2"/>
            <a:r>
              <a:rPr lang="zh-CN" altLang="en-US" dirty="0" smtClean="0"/>
              <a:t>例子</a:t>
            </a:r>
            <a:r>
              <a:rPr lang="en-US" dirty="0" smtClean="0"/>
              <a:t>: FreeBSD</a:t>
            </a:r>
          </a:p>
        </p:txBody>
      </p:sp>
      <p:sp>
        <p:nvSpPr>
          <p:cNvPr id="2560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D70B9D8-3F7F-4032-B5E5-9EEE5B434AC0}" type="slidenum">
              <a:rPr lang="en-US" smtClean="0"/>
              <a:pPr eaLnBrk="1" hangingPunct="1"/>
              <a:t>23</a:t>
            </a:fld>
            <a:endParaRPr lang="en-US"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2"/>
          <p:cNvSpPr>
            <a:spLocks noGrp="1" noChangeArrowheads="1"/>
          </p:cNvSpPr>
          <p:nvPr>
            <p:ph type="title"/>
          </p:nvPr>
        </p:nvSpPr>
        <p:spPr/>
        <p:txBody>
          <a:bodyPr/>
          <a:lstStyle/>
          <a:p>
            <a:r>
              <a:rPr lang="en-US" altLang="zh-CN" dirty="0" smtClean="0"/>
              <a:t>3.2.1  </a:t>
            </a:r>
            <a:r>
              <a:rPr lang="en-US" altLang="zh-CN" dirty="0"/>
              <a:t>Web</a:t>
            </a:r>
            <a:r>
              <a:rPr lang="zh-CN" altLang="en-US" dirty="0"/>
              <a:t>服务器的操作系统</a:t>
            </a:r>
            <a:endParaRPr lang="en-US" sz="3200" dirty="0" smtClean="0"/>
          </a:p>
        </p:txBody>
      </p:sp>
      <p:sp>
        <p:nvSpPr>
          <p:cNvPr id="26627" name="Rectangle 13"/>
          <p:cNvSpPr>
            <a:spLocks noGrp="1" noChangeArrowheads="1"/>
          </p:cNvSpPr>
          <p:nvPr>
            <p:ph type="body" idx="1"/>
          </p:nvPr>
        </p:nvSpPr>
        <p:spPr/>
        <p:txBody>
          <a:bodyPr/>
          <a:lstStyle/>
          <a:p>
            <a:r>
              <a:rPr lang="en-US" altLang="zh-CN" dirty="0"/>
              <a:t>Microsoft</a:t>
            </a:r>
            <a:r>
              <a:rPr lang="zh-CN" altLang="zh-CN" dirty="0"/>
              <a:t>服务器</a:t>
            </a:r>
            <a:r>
              <a:rPr lang="zh-CN" altLang="zh-CN" dirty="0" smtClean="0"/>
              <a:t>产品</a:t>
            </a:r>
            <a:endParaRPr lang="en-US" dirty="0" smtClean="0"/>
          </a:p>
          <a:p>
            <a:pPr lvl="1"/>
            <a:r>
              <a:rPr lang="zh-CN" altLang="zh-CN" dirty="0"/>
              <a:t>更易</a:t>
            </a:r>
            <a:r>
              <a:rPr lang="zh-CN" altLang="zh-CN" dirty="0" smtClean="0"/>
              <a:t>于学习</a:t>
            </a:r>
            <a:r>
              <a:rPr lang="zh-CN" altLang="zh-CN" dirty="0"/>
              <a:t>和</a:t>
            </a:r>
            <a:r>
              <a:rPr lang="zh-CN" altLang="zh-CN" dirty="0" smtClean="0"/>
              <a:t>使用</a:t>
            </a:r>
            <a:endParaRPr lang="en-US" dirty="0" smtClean="0"/>
          </a:p>
          <a:p>
            <a:pPr lvl="1"/>
            <a:r>
              <a:rPr lang="zh-CN" altLang="zh-CN" dirty="0"/>
              <a:t>带来的安全</a:t>
            </a:r>
            <a:r>
              <a:rPr lang="zh-CN" altLang="zh-CN" dirty="0" smtClean="0"/>
              <a:t>问题</a:t>
            </a:r>
            <a:endParaRPr lang="en-US" dirty="0" smtClean="0"/>
          </a:p>
          <a:p>
            <a:r>
              <a:rPr lang="en-US" dirty="0" smtClean="0"/>
              <a:t>Linux</a:t>
            </a:r>
          </a:p>
          <a:p>
            <a:pPr lvl="1"/>
            <a:r>
              <a:rPr lang="zh-CN" altLang="zh-CN" dirty="0"/>
              <a:t>开放</a:t>
            </a:r>
            <a:r>
              <a:rPr lang="zh-CN" altLang="zh-CN" dirty="0" smtClean="0"/>
              <a:t>源码</a:t>
            </a:r>
            <a:endParaRPr lang="en-US" dirty="0" smtClean="0"/>
          </a:p>
          <a:p>
            <a:pPr lvl="1"/>
            <a:r>
              <a:rPr lang="zh-CN" altLang="zh-CN" dirty="0"/>
              <a:t>速度快，效率高，而且易于</a:t>
            </a:r>
            <a:r>
              <a:rPr lang="zh-CN" altLang="zh-CN" dirty="0" smtClean="0"/>
              <a:t>安装</a:t>
            </a:r>
            <a:endParaRPr lang="en-US" dirty="0" smtClean="0"/>
          </a:p>
          <a:p>
            <a:pPr lvl="1"/>
            <a:r>
              <a:rPr lang="zh-CN" altLang="zh-CN" dirty="0"/>
              <a:t>可以从网上免费</a:t>
            </a:r>
            <a:r>
              <a:rPr lang="zh-CN" altLang="zh-CN" dirty="0" smtClean="0"/>
              <a:t>下载</a:t>
            </a:r>
            <a:endParaRPr lang="en-US" dirty="0" smtClean="0"/>
          </a:p>
          <a:p>
            <a:pPr lvl="1"/>
            <a:r>
              <a:rPr lang="zh-CN" altLang="zh-CN" dirty="0"/>
              <a:t>很多公司还是从发行商那里</a:t>
            </a:r>
            <a:r>
              <a:rPr lang="zh-CN" altLang="zh-CN" dirty="0" smtClean="0"/>
              <a:t>采购</a:t>
            </a:r>
            <a:endParaRPr lang="en-US" dirty="0" smtClean="0"/>
          </a:p>
          <a:p>
            <a:pPr lvl="2"/>
            <a:r>
              <a:rPr lang="zh-CN" altLang="zh-CN" dirty="0"/>
              <a:t>附带一些很有用的</a:t>
            </a:r>
            <a:r>
              <a:rPr lang="zh-CN" altLang="zh-CN" dirty="0" smtClean="0"/>
              <a:t>软件</a:t>
            </a:r>
            <a:r>
              <a:rPr lang="zh-CN" altLang="en-US" dirty="0" smtClean="0"/>
              <a:t>，</a:t>
            </a:r>
            <a:r>
              <a:rPr lang="zh-CN" altLang="zh-CN" dirty="0"/>
              <a:t>并提供支持服务</a:t>
            </a:r>
            <a:endParaRPr lang="en-US" dirty="0" smtClean="0"/>
          </a:p>
        </p:txBody>
      </p:sp>
      <p:sp>
        <p:nvSpPr>
          <p:cNvPr id="26628"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3A2B78A9-CD43-41CB-AF89-AD069411ABBD}" type="slidenum">
              <a:rPr lang="en-US" sz="1400"/>
              <a:pPr algn="r" eaLnBrk="1" hangingPunct="1"/>
              <a:t>24</a:t>
            </a:fld>
            <a:endParaRPr lang="en-US" sz="1400" dirty="0"/>
          </a:p>
        </p:txBody>
      </p:sp>
      <p:sp>
        <p:nvSpPr>
          <p:cNvPr id="26630"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095C485-606B-4A7C-B073-86548E792776}" type="slidenum">
              <a:rPr lang="en-US" smtClean="0"/>
              <a:pPr eaLnBrk="1" hangingPunct="1"/>
              <a:t>24</a:t>
            </a:fld>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D9CD5DA-ED25-4EA0-8A44-A7ECD60A59AB}" type="slidenum">
              <a:rPr lang="en-US" smtClean="0"/>
              <a:pPr eaLnBrk="1" hangingPunct="1"/>
              <a:t>25</a:t>
            </a:fld>
            <a:endParaRPr lang="en-US" dirty="0" smtClean="0"/>
          </a:p>
        </p:txBody>
      </p:sp>
      <p:sp>
        <p:nvSpPr>
          <p:cNvPr id="27652" name="Rectangle 11"/>
          <p:cNvSpPr>
            <a:spLocks noGrp="1" noChangeArrowheads="1"/>
          </p:cNvSpPr>
          <p:nvPr>
            <p:ph type="title" idx="4294967295"/>
          </p:nvPr>
        </p:nvSpPr>
        <p:spPr/>
        <p:txBody>
          <a:bodyPr/>
          <a:lstStyle/>
          <a:p>
            <a:r>
              <a:rPr lang="en-US" altLang="zh-CN" dirty="0" smtClean="0"/>
              <a:t>3.2.1  </a:t>
            </a:r>
            <a:r>
              <a:rPr lang="en-US" altLang="zh-CN" dirty="0"/>
              <a:t>Web</a:t>
            </a:r>
            <a:r>
              <a:rPr lang="zh-CN" altLang="en-US" dirty="0"/>
              <a:t>服务器的操作系统</a:t>
            </a:r>
            <a:endParaRPr lang="en-US" dirty="0" smtClean="0"/>
          </a:p>
        </p:txBody>
      </p:sp>
      <p:sp>
        <p:nvSpPr>
          <p:cNvPr id="27653" name="Rectangle 12"/>
          <p:cNvSpPr>
            <a:spLocks noGrp="1" noChangeArrowheads="1"/>
          </p:cNvSpPr>
          <p:nvPr>
            <p:ph type="body" idx="4294967295"/>
          </p:nvPr>
        </p:nvSpPr>
        <p:spPr/>
        <p:txBody>
          <a:bodyPr/>
          <a:lstStyle/>
          <a:p>
            <a:r>
              <a:rPr lang="en-US" dirty="0" smtClean="0"/>
              <a:t>Linux</a:t>
            </a:r>
          </a:p>
          <a:p>
            <a:pPr lvl="1"/>
            <a:r>
              <a:rPr lang="en-US" altLang="zh-CN" dirty="0"/>
              <a:t>Linux</a:t>
            </a:r>
            <a:r>
              <a:rPr lang="zh-CN" altLang="zh-CN" dirty="0"/>
              <a:t>发行商</a:t>
            </a:r>
            <a:r>
              <a:rPr lang="en-US" dirty="0" smtClean="0"/>
              <a:t>: Mandriva, Red Hat, SCO Group, SuSE Linux Enterprise</a:t>
            </a:r>
          </a:p>
          <a:p>
            <a:r>
              <a:rPr lang="en-US" dirty="0" smtClean="0"/>
              <a:t>UNIX</a:t>
            </a:r>
            <a:r>
              <a:rPr lang="zh-CN" altLang="zh-CN" dirty="0" smtClean="0"/>
              <a:t>操作系统</a:t>
            </a:r>
            <a:endParaRPr lang="en-US" altLang="zh-CN" dirty="0" smtClean="0"/>
          </a:p>
          <a:p>
            <a:pPr lvl="1"/>
            <a:r>
              <a:rPr lang="en-US" dirty="0" smtClean="0"/>
              <a:t>Solaris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FEB328C-5198-4861-9841-8CCD1B855104}" type="slidenum">
              <a:rPr lang="en-US" smtClean="0"/>
              <a:pPr eaLnBrk="1" hangingPunct="1"/>
              <a:t>26</a:t>
            </a:fld>
            <a:endParaRPr lang="en-US" dirty="0" smtClean="0"/>
          </a:p>
        </p:txBody>
      </p:sp>
      <p:sp>
        <p:nvSpPr>
          <p:cNvPr id="28676" name="Rectangle 9"/>
          <p:cNvSpPr>
            <a:spLocks noGrp="1" noChangeArrowheads="1"/>
          </p:cNvSpPr>
          <p:nvPr>
            <p:ph type="title" idx="4294967295"/>
          </p:nvPr>
        </p:nvSpPr>
        <p:spPr/>
        <p:txBody>
          <a:bodyPr/>
          <a:lstStyle/>
          <a:p>
            <a:r>
              <a:rPr lang="en-US" dirty="0" smtClean="0"/>
              <a:t>3.2.2  </a:t>
            </a:r>
            <a:r>
              <a:rPr lang="en-US" dirty="0"/>
              <a:t>Web</a:t>
            </a:r>
            <a:r>
              <a:rPr lang="zh-CN" altLang="en-US" dirty="0"/>
              <a:t>服务器软件</a:t>
            </a:r>
            <a:endParaRPr lang="en-US" dirty="0" smtClean="0"/>
          </a:p>
        </p:txBody>
      </p:sp>
      <p:sp>
        <p:nvSpPr>
          <p:cNvPr id="28677" name="Rectangle 10"/>
          <p:cNvSpPr>
            <a:spLocks noGrp="1" noChangeArrowheads="1"/>
          </p:cNvSpPr>
          <p:nvPr>
            <p:ph type="body" idx="4294967295"/>
          </p:nvPr>
        </p:nvSpPr>
        <p:spPr/>
        <p:txBody>
          <a:bodyPr/>
          <a:lstStyle/>
          <a:p>
            <a:r>
              <a:rPr lang="zh-CN" altLang="en-US" dirty="0"/>
              <a:t>使用最广的两种</a:t>
            </a:r>
            <a:r>
              <a:rPr lang="en-US" altLang="zh-CN" dirty="0"/>
              <a:t>Web</a:t>
            </a:r>
            <a:r>
              <a:rPr lang="zh-CN" altLang="en-US" dirty="0"/>
              <a:t>服务器</a:t>
            </a:r>
            <a:r>
              <a:rPr lang="zh-CN" altLang="en-US" dirty="0" smtClean="0"/>
              <a:t>软件</a:t>
            </a:r>
            <a:endParaRPr lang="en-US" dirty="0" smtClean="0"/>
          </a:p>
          <a:p>
            <a:pPr lvl="1"/>
            <a:r>
              <a:rPr lang="en-US" dirty="0" smtClean="0"/>
              <a:t>Apache HTTP Server, Microsoft Internet Information Server (IIS)</a:t>
            </a:r>
          </a:p>
          <a:p>
            <a:r>
              <a:rPr lang="zh-CN" altLang="en-US" dirty="0" smtClean="0"/>
              <a:t>其他</a:t>
            </a:r>
            <a:r>
              <a:rPr lang="en-US" altLang="zh-CN" dirty="0"/>
              <a:t>Web</a:t>
            </a:r>
            <a:r>
              <a:rPr lang="zh-CN" altLang="en-US" dirty="0"/>
              <a:t>服务器软件</a:t>
            </a:r>
            <a:endParaRPr lang="en-US" altLang="zh-CN" dirty="0"/>
          </a:p>
          <a:p>
            <a:pPr lvl="1"/>
            <a:r>
              <a:rPr lang="en-US" dirty="0" smtClean="0"/>
              <a:t>Oracle iPlanet, nginx, lighttpd</a:t>
            </a:r>
          </a:p>
          <a:p>
            <a:r>
              <a:rPr lang="en-US" dirty="0" err="1" smtClean="0"/>
              <a:t>Netcraft</a:t>
            </a:r>
            <a:r>
              <a:rPr lang="zh-CN" altLang="zh-CN" dirty="0" smtClean="0"/>
              <a:t>公司</a:t>
            </a:r>
            <a:r>
              <a:rPr lang="en-US" dirty="0" smtClean="0"/>
              <a:t>2012</a:t>
            </a:r>
            <a:r>
              <a:rPr lang="zh-CN" altLang="en-US" dirty="0" smtClean="0"/>
              <a:t>年</a:t>
            </a:r>
            <a:r>
              <a:rPr lang="en-US" altLang="zh-CN" dirty="0" smtClean="0"/>
              <a:t>1</a:t>
            </a:r>
            <a:r>
              <a:rPr lang="zh-CN" altLang="en-US" dirty="0" smtClean="0"/>
              <a:t>月</a:t>
            </a:r>
            <a:r>
              <a:rPr lang="en-US" altLang="zh-CN" dirty="0" smtClean="0"/>
              <a:t>Web</a:t>
            </a:r>
            <a:r>
              <a:rPr lang="zh-CN" altLang="zh-CN" dirty="0"/>
              <a:t>服务器软件的</a:t>
            </a:r>
            <a:r>
              <a:rPr lang="zh-CN" altLang="zh-CN" dirty="0" smtClean="0"/>
              <a:t>调查</a:t>
            </a:r>
            <a:r>
              <a:rPr lang="en-US" dirty="0" smtClean="0"/>
              <a:t>:</a:t>
            </a:r>
          </a:p>
          <a:p>
            <a:pPr lvl="1"/>
            <a:r>
              <a:rPr lang="en-US" altLang="zh-CN" dirty="0"/>
              <a:t>Web</a:t>
            </a:r>
            <a:r>
              <a:rPr lang="zh-CN" altLang="zh-CN" dirty="0"/>
              <a:t>服务器产品的市场占有情况近年来已经基本稳定</a:t>
            </a:r>
            <a:endParaRPr lang="en-US"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127348A-0340-47D3-9FC7-2E24CF14BCD4}" type="slidenum">
              <a:rPr lang="en-US" smtClean="0"/>
              <a:pPr eaLnBrk="1" hangingPunct="1"/>
              <a:t>27</a:t>
            </a:fld>
            <a:endParaRPr lang="en-US" dirty="0" smtClean="0"/>
          </a:p>
        </p:txBody>
      </p:sp>
      <p:sp>
        <p:nvSpPr>
          <p:cNvPr id="29700" name="Rectangle 7"/>
          <p:cNvSpPr>
            <a:spLocks noChangeArrowheads="1"/>
          </p:cNvSpPr>
          <p:nvPr/>
        </p:nvSpPr>
        <p:spPr bwMode="auto">
          <a:xfrm>
            <a:off x="457200" y="5410200"/>
            <a:ext cx="822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dirty="0" smtClean="0"/>
              <a:t>图</a:t>
            </a:r>
            <a:r>
              <a:rPr lang="en-US" altLang="zh-CN" b="1" dirty="0" smtClean="0"/>
              <a:t>3-4  </a:t>
            </a:r>
            <a:r>
              <a:rPr lang="zh-CN" altLang="zh-CN" dirty="0"/>
              <a:t>使用主流</a:t>
            </a:r>
            <a:r>
              <a:rPr lang="en-US" altLang="zh-CN" dirty="0"/>
              <a:t>Web</a:t>
            </a:r>
            <a:r>
              <a:rPr lang="zh-CN" altLang="zh-CN" dirty="0"/>
              <a:t>服务器软件产品的活动网站百分比</a:t>
            </a:r>
            <a:endParaRPr lang="en-US" dirty="0"/>
          </a:p>
        </p:txBody>
      </p:sp>
      <p:sp>
        <p:nvSpPr>
          <p:cNvPr id="29702" name="TextBox 6"/>
          <p:cNvSpPr txBox="1">
            <a:spLocks noChangeArrowheads="1"/>
          </p:cNvSpPr>
          <p:nvPr/>
        </p:nvSpPr>
        <p:spPr bwMode="auto">
          <a:xfrm>
            <a:off x="457200" y="4953000"/>
            <a:ext cx="5194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t>Source: Netcraft Web Surveys, http://www.netcraft.com</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819250"/>
            <a:ext cx="6362700" cy="3905149"/>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title" idx="4294967295"/>
          </p:nvPr>
        </p:nvSpPr>
        <p:spPr/>
        <p:txBody>
          <a:bodyPr/>
          <a:lstStyle/>
          <a:p>
            <a:r>
              <a:rPr lang="en-US" altLang="zh-CN" dirty="0" smtClean="0"/>
              <a:t>3.2.2  </a:t>
            </a:r>
            <a:r>
              <a:rPr lang="en-US" altLang="zh-CN" dirty="0"/>
              <a:t>Web</a:t>
            </a:r>
            <a:r>
              <a:rPr lang="zh-CN" altLang="en-US" dirty="0"/>
              <a:t>服务器软件</a:t>
            </a:r>
            <a:endParaRPr lang="en-US" dirty="0" smtClean="0"/>
          </a:p>
        </p:txBody>
      </p:sp>
      <p:sp>
        <p:nvSpPr>
          <p:cNvPr id="30723" name="Rectangle 10"/>
          <p:cNvSpPr>
            <a:spLocks noGrp="1" noChangeArrowheads="1"/>
          </p:cNvSpPr>
          <p:nvPr>
            <p:ph type="body" idx="4294967295"/>
          </p:nvPr>
        </p:nvSpPr>
        <p:spPr/>
        <p:txBody>
          <a:bodyPr/>
          <a:lstStyle/>
          <a:p>
            <a:r>
              <a:rPr lang="en-US" dirty="0" smtClean="0"/>
              <a:t>Apache HTTP Server</a:t>
            </a:r>
          </a:p>
          <a:p>
            <a:pPr lvl="1"/>
            <a:r>
              <a:rPr lang="en-US" dirty="0" smtClean="0"/>
              <a:t>1994</a:t>
            </a:r>
            <a:r>
              <a:rPr lang="zh-CN" altLang="en-US" dirty="0" smtClean="0"/>
              <a:t>年</a:t>
            </a:r>
            <a:r>
              <a:rPr lang="en-US" dirty="0" smtClean="0"/>
              <a:t>:</a:t>
            </a:r>
            <a:r>
              <a:rPr lang="zh-CN" altLang="zh-CN" dirty="0"/>
              <a:t>罗布·</a:t>
            </a:r>
            <a:r>
              <a:rPr lang="zh-CN" altLang="zh-CN" dirty="0" smtClean="0"/>
              <a:t>麦科尔开发</a:t>
            </a:r>
            <a:r>
              <a:rPr lang="zh-CN" altLang="en-US" dirty="0" smtClean="0"/>
              <a:t>了</a:t>
            </a:r>
            <a:r>
              <a:rPr lang="en-US" dirty="0" smtClean="0"/>
              <a:t>Apache</a:t>
            </a:r>
          </a:p>
          <a:p>
            <a:pPr lvl="1"/>
            <a:r>
              <a:rPr lang="zh-CN" altLang="zh-CN" dirty="0"/>
              <a:t>对该服务器进行</a:t>
            </a:r>
            <a:r>
              <a:rPr lang="zh-CN" altLang="zh-CN" dirty="0" smtClean="0"/>
              <a:t>扩展</a:t>
            </a:r>
            <a:endParaRPr lang="en-US" dirty="0" smtClean="0"/>
          </a:p>
          <a:p>
            <a:pPr lvl="2"/>
            <a:r>
              <a:rPr lang="zh-CN" altLang="zh-CN" dirty="0"/>
              <a:t>所做的</a:t>
            </a:r>
            <a:r>
              <a:rPr lang="zh-CN" altLang="zh-CN" dirty="0" smtClean="0"/>
              <a:t>修改</a:t>
            </a:r>
            <a:r>
              <a:rPr lang="zh-CN" altLang="zh-CN" dirty="0"/>
              <a:t>也称为</a:t>
            </a:r>
            <a:r>
              <a:rPr lang="zh-CN" altLang="zh-CN" dirty="0" smtClean="0"/>
              <a:t>“补丁”</a:t>
            </a:r>
            <a:r>
              <a:rPr lang="en-US" dirty="0" smtClean="0"/>
              <a:t> (“Apache”)</a:t>
            </a:r>
          </a:p>
          <a:p>
            <a:pPr lvl="1"/>
            <a:r>
              <a:rPr lang="en-US" altLang="zh-CN" dirty="0" smtClean="0"/>
              <a:t>1996</a:t>
            </a:r>
            <a:r>
              <a:rPr lang="zh-CN" altLang="en-US" dirty="0" smtClean="0"/>
              <a:t>年以来，</a:t>
            </a:r>
            <a:r>
              <a:rPr lang="zh-CN" altLang="zh-CN" dirty="0" smtClean="0"/>
              <a:t>在</a:t>
            </a:r>
            <a:r>
              <a:rPr lang="en-US" altLang="zh-CN" dirty="0"/>
              <a:t>Web</a:t>
            </a:r>
            <a:r>
              <a:rPr lang="zh-CN" altLang="zh-CN" dirty="0"/>
              <a:t>上的安装数量占主导</a:t>
            </a:r>
            <a:r>
              <a:rPr lang="zh-CN" altLang="zh-CN" dirty="0" smtClean="0"/>
              <a:t>地位</a:t>
            </a:r>
            <a:endParaRPr lang="en-US" altLang="zh-CN" dirty="0" smtClean="0"/>
          </a:p>
          <a:p>
            <a:pPr lvl="2"/>
            <a:r>
              <a:rPr lang="zh-CN" altLang="zh-CN" dirty="0"/>
              <a:t>免费且性能</a:t>
            </a:r>
            <a:r>
              <a:rPr lang="zh-CN" altLang="zh-CN" dirty="0" smtClean="0"/>
              <a:t>很好</a:t>
            </a:r>
            <a:r>
              <a:rPr lang="zh-CN" altLang="en-US" dirty="0" smtClean="0"/>
              <a:t>，</a:t>
            </a:r>
            <a:r>
              <a:rPr lang="zh-CN" altLang="zh-CN" dirty="0"/>
              <a:t>通过论坛、</a:t>
            </a:r>
            <a:r>
              <a:rPr lang="en-US" altLang="zh-CN" dirty="0"/>
              <a:t>Wiki</a:t>
            </a:r>
            <a:r>
              <a:rPr lang="zh-CN" altLang="zh-CN" dirty="0"/>
              <a:t>和博</a:t>
            </a:r>
            <a:r>
              <a:rPr lang="zh-CN" altLang="zh-CN" dirty="0" smtClean="0"/>
              <a:t>客提供技术建议</a:t>
            </a:r>
            <a:endParaRPr lang="en-US" dirty="0" smtClean="0"/>
          </a:p>
          <a:p>
            <a:pPr lvl="1"/>
            <a:r>
              <a:rPr lang="zh-CN" altLang="zh-CN" dirty="0"/>
              <a:t>运行在多种</a:t>
            </a:r>
            <a:r>
              <a:rPr lang="zh-CN" altLang="zh-CN" dirty="0" smtClean="0"/>
              <a:t>操作系统</a:t>
            </a:r>
            <a:r>
              <a:rPr lang="zh-CN" altLang="zh-CN" dirty="0"/>
              <a:t>及其相应的硬件平台</a:t>
            </a:r>
            <a:r>
              <a:rPr lang="zh-CN" altLang="zh-CN" dirty="0" smtClean="0"/>
              <a:t>上</a:t>
            </a:r>
            <a:endParaRPr lang="en-US" dirty="0" smtClean="0"/>
          </a:p>
          <a:p>
            <a:pPr lvl="2"/>
            <a:r>
              <a:rPr lang="en-US" dirty="0" smtClean="0"/>
              <a:t>FreeBSD-UNIX, HP-UX, Linux, Microsoft Windows, SCO-UNIX</a:t>
            </a:r>
            <a:r>
              <a:rPr lang="zh-CN" altLang="en-US" dirty="0" smtClean="0"/>
              <a:t>和</a:t>
            </a:r>
            <a:r>
              <a:rPr lang="en-US" dirty="0" smtClean="0"/>
              <a:t>Solaris</a:t>
            </a:r>
          </a:p>
        </p:txBody>
      </p:sp>
      <p:sp>
        <p:nvSpPr>
          <p:cNvPr id="3072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2344E0D-8753-44B8-869B-1E8F65858874}" type="slidenum">
              <a:rPr lang="en-US" smtClean="0"/>
              <a:pPr eaLnBrk="1" hangingPunct="1"/>
              <a:t>28</a:t>
            </a:fld>
            <a:endParaRPr lang="en-US"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p:cNvSpPr>
            <a:spLocks noGrp="1" noChangeArrowheads="1"/>
          </p:cNvSpPr>
          <p:nvPr>
            <p:ph type="title" idx="4294967295"/>
          </p:nvPr>
        </p:nvSpPr>
        <p:spPr/>
        <p:txBody>
          <a:bodyPr/>
          <a:lstStyle/>
          <a:p>
            <a:r>
              <a:rPr lang="en-US" altLang="zh-CN" dirty="0" smtClean="0"/>
              <a:t>3.2.2  </a:t>
            </a:r>
            <a:r>
              <a:rPr lang="en-US" altLang="zh-CN" dirty="0"/>
              <a:t>Web</a:t>
            </a:r>
            <a:r>
              <a:rPr lang="zh-CN" altLang="en-US" dirty="0"/>
              <a:t>服务器软件</a:t>
            </a:r>
            <a:endParaRPr lang="en-US" dirty="0" smtClean="0"/>
          </a:p>
        </p:txBody>
      </p:sp>
      <p:sp>
        <p:nvSpPr>
          <p:cNvPr id="31747" name="Rectangle 10"/>
          <p:cNvSpPr>
            <a:spLocks noGrp="1" noChangeArrowheads="1"/>
          </p:cNvSpPr>
          <p:nvPr>
            <p:ph type="body" idx="4294967295"/>
          </p:nvPr>
        </p:nvSpPr>
        <p:spPr/>
        <p:txBody>
          <a:bodyPr/>
          <a:lstStyle/>
          <a:p>
            <a:r>
              <a:rPr lang="zh-CN" altLang="en-US" dirty="0"/>
              <a:t>微软</a:t>
            </a:r>
            <a:r>
              <a:rPr lang="en-US" dirty="0" smtClean="0"/>
              <a:t>Internet Information Server</a:t>
            </a:r>
          </a:p>
          <a:p>
            <a:pPr lvl="1"/>
            <a:r>
              <a:rPr lang="zh-CN" altLang="zh-CN" dirty="0"/>
              <a:t>免费捆绑在</a:t>
            </a:r>
            <a:r>
              <a:rPr lang="en-US" altLang="zh-CN" dirty="0"/>
              <a:t>Windows Server</a:t>
            </a:r>
            <a:r>
              <a:rPr lang="zh-CN" altLang="zh-CN" dirty="0"/>
              <a:t>操作系统</a:t>
            </a:r>
            <a:r>
              <a:rPr lang="zh-CN" altLang="zh-CN" dirty="0" smtClean="0"/>
              <a:t>上</a:t>
            </a:r>
            <a:endParaRPr lang="en-US" dirty="0" smtClean="0"/>
          </a:p>
          <a:p>
            <a:pPr lvl="1"/>
            <a:r>
              <a:rPr lang="zh-CN" altLang="zh-CN" dirty="0"/>
              <a:t>很多公司的</a:t>
            </a:r>
            <a:r>
              <a:rPr lang="zh-CN" altLang="zh-CN" dirty="0" smtClean="0"/>
              <a:t>内部</a:t>
            </a:r>
            <a:r>
              <a:rPr lang="zh-CN" altLang="zh-CN" dirty="0"/>
              <a:t>网都</a:t>
            </a:r>
            <a:r>
              <a:rPr lang="zh-CN" altLang="zh-CN" dirty="0" smtClean="0"/>
              <a:t>使用</a:t>
            </a:r>
            <a:endParaRPr lang="en-US" dirty="0" smtClean="0"/>
          </a:p>
          <a:p>
            <a:pPr lvl="1"/>
            <a:r>
              <a:rPr lang="zh-CN" altLang="zh-CN" dirty="0"/>
              <a:t>运行个人主页的小网站和一些最大的电子商务</a:t>
            </a:r>
            <a:r>
              <a:rPr lang="zh-CN" altLang="zh-CN" dirty="0" smtClean="0"/>
              <a:t>网站</a:t>
            </a:r>
            <a:endParaRPr lang="en-US" dirty="0" smtClean="0"/>
          </a:p>
          <a:p>
            <a:pPr lvl="1"/>
            <a:r>
              <a:rPr lang="zh-CN" altLang="zh-CN" dirty="0"/>
              <a:t>被设计只能运行在</a:t>
            </a:r>
            <a:r>
              <a:rPr lang="en-US" altLang="zh-CN" dirty="0"/>
              <a:t>Windows Server</a:t>
            </a:r>
            <a:r>
              <a:rPr lang="zh-CN" altLang="zh-CN" dirty="0" smtClean="0"/>
              <a:t>操作系统</a:t>
            </a:r>
            <a:endParaRPr lang="en-US" dirty="0" smtClean="0"/>
          </a:p>
          <a:p>
            <a:pPr lvl="1"/>
            <a:r>
              <a:rPr lang="zh-CN" altLang="zh-CN" dirty="0"/>
              <a:t>支持</a:t>
            </a:r>
            <a:r>
              <a:rPr lang="en-US" altLang="zh-CN" dirty="0"/>
              <a:t>ASP</a:t>
            </a:r>
            <a:r>
              <a:rPr lang="zh-CN" altLang="zh-CN" dirty="0"/>
              <a:t>、</a:t>
            </a:r>
            <a:r>
              <a:rPr lang="en-US" altLang="zh-CN" dirty="0"/>
              <a:t>ActiveX Data Objects</a:t>
            </a:r>
            <a:r>
              <a:rPr lang="zh-CN" altLang="zh-CN" dirty="0"/>
              <a:t>以及</a:t>
            </a:r>
            <a:r>
              <a:rPr lang="en-US" altLang="zh-CN" dirty="0"/>
              <a:t>SQL</a:t>
            </a:r>
            <a:r>
              <a:rPr lang="zh-CN" altLang="zh-CN" dirty="0"/>
              <a:t>数据库查询</a:t>
            </a:r>
            <a:r>
              <a:rPr lang="zh-CN" altLang="zh-CN" dirty="0" smtClean="0"/>
              <a:t>等</a:t>
            </a:r>
            <a:endParaRPr lang="en-US" dirty="0" smtClean="0"/>
          </a:p>
          <a:p>
            <a:pPr lvl="1"/>
            <a:r>
              <a:rPr lang="zh-CN" altLang="zh-CN" dirty="0"/>
              <a:t>提供</a:t>
            </a:r>
            <a:r>
              <a:rPr lang="zh-CN" altLang="zh-CN" dirty="0" smtClean="0"/>
              <a:t>了良好</a:t>
            </a:r>
            <a:r>
              <a:rPr lang="zh-CN" altLang="zh-CN" dirty="0"/>
              <a:t>的应用</a:t>
            </a:r>
            <a:r>
              <a:rPr lang="zh-CN" altLang="zh-CN" dirty="0" smtClean="0"/>
              <a:t>环境</a:t>
            </a:r>
            <a:r>
              <a:rPr lang="en-US" dirty="0" smtClean="0"/>
              <a:t>:</a:t>
            </a:r>
          </a:p>
          <a:p>
            <a:pPr lvl="2"/>
            <a:r>
              <a:rPr lang="zh-CN" altLang="zh-CN" dirty="0"/>
              <a:t>整合</a:t>
            </a:r>
            <a:r>
              <a:rPr lang="en-US" altLang="zh-CN" dirty="0"/>
              <a:t>HTML</a:t>
            </a:r>
            <a:r>
              <a:rPr lang="zh-CN" altLang="zh-CN" dirty="0"/>
              <a:t>页面、</a:t>
            </a:r>
            <a:r>
              <a:rPr lang="en-US" altLang="zh-CN" dirty="0"/>
              <a:t>ActiveX </a:t>
            </a:r>
            <a:r>
              <a:rPr lang="zh-CN" altLang="zh-CN" dirty="0"/>
              <a:t>控件和脚本来生成动态</a:t>
            </a:r>
            <a:r>
              <a:rPr lang="zh-CN" altLang="zh-CN" dirty="0" smtClean="0"/>
              <a:t>页面</a:t>
            </a:r>
            <a:endParaRPr lang="en-US" dirty="0" smtClean="0"/>
          </a:p>
        </p:txBody>
      </p:sp>
      <p:sp>
        <p:nvSpPr>
          <p:cNvPr id="3174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3296CA-CD92-49BC-8418-1B54BBA5C468}" type="slidenum">
              <a:rPr lang="en-US" smtClean="0"/>
              <a:pPr eaLnBrk="1" hangingPunct="1"/>
              <a:t>29</a:t>
            </a:fld>
            <a:endParaRPr lang="en-US"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title" idx="4294967295"/>
          </p:nvPr>
        </p:nvSpPr>
        <p:spPr/>
        <p:txBody>
          <a:bodyPr/>
          <a:lstStyle/>
          <a:p>
            <a:r>
              <a:rPr lang="en-US" dirty="0" smtClean="0"/>
              <a:t>3.1  </a:t>
            </a:r>
            <a:r>
              <a:rPr lang="en-US" dirty="0" smtClean="0"/>
              <a:t>Web</a:t>
            </a:r>
            <a:r>
              <a:rPr lang="zh-CN" altLang="en-US" dirty="0" smtClean="0"/>
              <a:t>服务器基础</a:t>
            </a:r>
            <a:endParaRPr lang="en-US" dirty="0" smtClean="0"/>
          </a:p>
        </p:txBody>
      </p:sp>
      <p:sp>
        <p:nvSpPr>
          <p:cNvPr id="5123" name="Rectangle 8"/>
          <p:cNvSpPr>
            <a:spLocks noGrp="1" noChangeArrowheads="1"/>
          </p:cNvSpPr>
          <p:nvPr>
            <p:ph type="body" idx="4294967295"/>
          </p:nvPr>
        </p:nvSpPr>
        <p:spPr/>
        <p:txBody>
          <a:bodyPr/>
          <a:lstStyle/>
          <a:p>
            <a:r>
              <a:rPr lang="zh-CN" altLang="en-US" dirty="0" smtClean="0"/>
              <a:t>本章主题</a:t>
            </a:r>
            <a:endParaRPr lang="en-US" dirty="0" smtClean="0"/>
          </a:p>
          <a:p>
            <a:pPr lvl="1"/>
            <a:r>
              <a:rPr lang="zh-CN" altLang="en-US" dirty="0"/>
              <a:t>建立</a:t>
            </a:r>
            <a:r>
              <a:rPr lang="zh-CN" altLang="en-US" dirty="0" smtClean="0"/>
              <a:t>在线商业网站的基础技术</a:t>
            </a:r>
            <a:endParaRPr lang="en-US" altLang="zh-CN" dirty="0" smtClean="0"/>
          </a:p>
          <a:p>
            <a:pPr lvl="2"/>
            <a:r>
              <a:rPr lang="zh-CN" altLang="en-US" dirty="0" smtClean="0"/>
              <a:t>服务器软件和硬件</a:t>
            </a:r>
            <a:endParaRPr lang="en-US" dirty="0" smtClean="0"/>
          </a:p>
          <a:p>
            <a:pPr lvl="2"/>
            <a:r>
              <a:rPr lang="zh-CN" altLang="en-US" dirty="0" smtClean="0"/>
              <a:t>发布网站的软件</a:t>
            </a:r>
            <a:endParaRPr lang="en-US" dirty="0" smtClean="0"/>
          </a:p>
          <a:p>
            <a:r>
              <a:rPr lang="zh-CN" altLang="en-US" dirty="0" smtClean="0"/>
              <a:t>客户机</a:t>
            </a:r>
            <a:r>
              <a:rPr lang="en-US" altLang="zh-CN" dirty="0" smtClean="0"/>
              <a:t>/</a:t>
            </a:r>
            <a:r>
              <a:rPr lang="zh-CN" altLang="en-US" dirty="0" smtClean="0"/>
              <a:t>服务器构架</a:t>
            </a:r>
            <a:endParaRPr lang="en-US" dirty="0" smtClean="0"/>
          </a:p>
          <a:p>
            <a:pPr lvl="1"/>
            <a:r>
              <a:rPr lang="zh-CN" altLang="en-US" dirty="0" smtClean="0"/>
              <a:t>在局域网、广域网和万维网中应用</a:t>
            </a:r>
            <a:endParaRPr lang="en-US" dirty="0" smtClean="0"/>
          </a:p>
          <a:p>
            <a:pPr lvl="1"/>
            <a:r>
              <a:rPr lang="zh-CN" altLang="en-US" dirty="0" smtClean="0"/>
              <a:t>客户端向服务器请求服务</a:t>
            </a:r>
            <a:endParaRPr lang="en-US" dirty="0" smtClean="0"/>
          </a:p>
          <a:p>
            <a:r>
              <a:rPr lang="zh-CN" altLang="en-US" dirty="0" smtClean="0"/>
              <a:t>服务器</a:t>
            </a:r>
            <a:endParaRPr lang="en-US" altLang="zh-CN" dirty="0" smtClean="0"/>
          </a:p>
          <a:p>
            <a:pPr lvl="1"/>
            <a:r>
              <a:rPr lang="zh-CN" altLang="en-US" dirty="0" smtClean="0"/>
              <a:t>具有更多的内存、更大更快的硬盘驱动器</a:t>
            </a:r>
            <a:endParaRPr lang="en-US" dirty="0" smtClean="0"/>
          </a:p>
        </p:txBody>
      </p:sp>
      <p:sp>
        <p:nvSpPr>
          <p:cNvPr id="512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DD12A69-AA73-4A93-97ED-787CC754AEE4}" type="slidenum">
              <a:rPr lang="en-US" smtClean="0"/>
              <a:pPr eaLnBrk="1" hangingPunct="1"/>
              <a:t>3</a:t>
            </a:fld>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title" idx="4294967295"/>
          </p:nvPr>
        </p:nvSpPr>
        <p:spPr/>
        <p:txBody>
          <a:bodyPr/>
          <a:lstStyle/>
          <a:p>
            <a:r>
              <a:rPr lang="zh-CN" altLang="en-US" dirty="0"/>
              <a:t>了解</a:t>
            </a:r>
            <a:r>
              <a:rPr lang="en-US" altLang="zh-CN" dirty="0"/>
              <a:t>Web</a:t>
            </a:r>
            <a:r>
              <a:rPr lang="zh-CN" altLang="en-US" dirty="0"/>
              <a:t>服务器软件信息</a:t>
            </a:r>
            <a:endParaRPr lang="en-US" dirty="0" smtClean="0"/>
          </a:p>
        </p:txBody>
      </p:sp>
      <p:sp>
        <p:nvSpPr>
          <p:cNvPr id="32771" name="Rectangle 8"/>
          <p:cNvSpPr>
            <a:spLocks noGrp="1" noChangeArrowheads="1"/>
          </p:cNvSpPr>
          <p:nvPr>
            <p:ph type="body" idx="4294967295"/>
          </p:nvPr>
        </p:nvSpPr>
        <p:spPr/>
        <p:txBody>
          <a:bodyPr/>
          <a:lstStyle/>
          <a:p>
            <a:r>
              <a:rPr lang="en-US" dirty="0" err="1" smtClean="0"/>
              <a:t>Netcraft</a:t>
            </a:r>
            <a:r>
              <a:rPr lang="zh-CN" altLang="zh-CN" dirty="0" smtClean="0"/>
              <a:t>网站</a:t>
            </a:r>
            <a:endParaRPr lang="en-US" altLang="zh-CN" dirty="0" smtClean="0"/>
          </a:p>
          <a:p>
            <a:pPr lvl="1"/>
            <a:r>
              <a:rPr lang="en-US" dirty="0" smtClean="0"/>
              <a:t>“What’s that site running?”</a:t>
            </a:r>
            <a:r>
              <a:rPr lang="zh-CN" altLang="zh-CN" dirty="0"/>
              <a:t>的</a:t>
            </a:r>
            <a:r>
              <a:rPr lang="zh-CN" altLang="zh-CN" dirty="0" smtClean="0"/>
              <a:t>链接</a:t>
            </a:r>
            <a:endParaRPr lang="en-US" dirty="0" smtClean="0"/>
          </a:p>
          <a:p>
            <a:pPr lvl="2"/>
            <a:r>
              <a:rPr lang="zh-CN" altLang="zh-CN" dirty="0"/>
              <a:t>导向有搜索功能的</a:t>
            </a:r>
            <a:r>
              <a:rPr lang="zh-CN" altLang="zh-CN" dirty="0" smtClean="0"/>
              <a:t>页面</a:t>
            </a:r>
            <a:endParaRPr lang="en-US" dirty="0" smtClean="0"/>
          </a:p>
          <a:p>
            <a:pPr lvl="2"/>
            <a:r>
              <a:rPr lang="zh-CN" altLang="zh-CN" dirty="0"/>
              <a:t>查看某个网站目前所用的操作系统和</a:t>
            </a:r>
            <a:r>
              <a:rPr lang="en-US" altLang="zh-CN" dirty="0"/>
              <a:t>Web</a:t>
            </a:r>
            <a:r>
              <a:rPr lang="zh-CN" altLang="zh-CN" dirty="0"/>
              <a:t>服务器</a:t>
            </a:r>
            <a:r>
              <a:rPr lang="zh-CN" altLang="zh-CN" dirty="0" smtClean="0"/>
              <a:t>软件</a:t>
            </a:r>
            <a:endParaRPr lang="en-US" dirty="0" smtClean="0"/>
          </a:p>
          <a:p>
            <a:pPr lvl="2"/>
            <a:r>
              <a:rPr lang="zh-CN" altLang="zh-CN" dirty="0"/>
              <a:t>过去曾用过的系统信息</a:t>
            </a:r>
            <a:endParaRPr lang="en-US" dirty="0" smtClean="0"/>
          </a:p>
        </p:txBody>
      </p:sp>
      <p:sp>
        <p:nvSpPr>
          <p:cNvPr id="327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48AF67F-8C2B-4641-9DAF-CC5C5C8366B6}" type="slidenum">
              <a:rPr lang="en-US" smtClean="0"/>
              <a:pPr eaLnBrk="1" hangingPunct="1"/>
              <a:t>30</a:t>
            </a:fld>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936F5EE-A57D-4F45-BED5-FCEB4BCC301F}" type="slidenum">
              <a:rPr lang="en-US" smtClean="0"/>
              <a:pPr eaLnBrk="1" hangingPunct="1"/>
              <a:t>31</a:t>
            </a:fld>
            <a:endParaRPr lang="en-US" dirty="0" smtClean="0"/>
          </a:p>
        </p:txBody>
      </p:sp>
      <p:sp>
        <p:nvSpPr>
          <p:cNvPr id="33796" name="Rectangle 7"/>
          <p:cNvSpPr>
            <a:spLocks noGrp="1" noChangeArrowheads="1"/>
          </p:cNvSpPr>
          <p:nvPr>
            <p:ph type="title" idx="4294967295"/>
          </p:nvPr>
        </p:nvSpPr>
        <p:spPr/>
        <p:txBody>
          <a:bodyPr/>
          <a:lstStyle/>
          <a:p>
            <a:r>
              <a:rPr lang="en-US" altLang="zh-CN" dirty="0" smtClean="0"/>
              <a:t>3.3  </a:t>
            </a:r>
            <a:r>
              <a:rPr lang="zh-CN" altLang="en-US" dirty="0"/>
              <a:t>电子邮件</a:t>
            </a:r>
            <a:endParaRPr lang="en-US" dirty="0" smtClean="0"/>
          </a:p>
        </p:txBody>
      </p:sp>
      <p:sp>
        <p:nvSpPr>
          <p:cNvPr id="33797" name="Rectangle 8"/>
          <p:cNvSpPr>
            <a:spLocks noGrp="1" noChangeArrowheads="1"/>
          </p:cNvSpPr>
          <p:nvPr>
            <p:ph type="body" idx="4294967295"/>
          </p:nvPr>
        </p:nvSpPr>
        <p:spPr/>
        <p:txBody>
          <a:bodyPr/>
          <a:lstStyle/>
          <a:p>
            <a:r>
              <a:rPr lang="zh-CN" altLang="zh-CN" dirty="0"/>
              <a:t>电子商务应用的最重要的</a:t>
            </a:r>
            <a:r>
              <a:rPr lang="zh-CN" altLang="zh-CN" dirty="0" smtClean="0"/>
              <a:t>技术</a:t>
            </a:r>
            <a:endParaRPr lang="en-US" dirty="0" smtClean="0"/>
          </a:p>
          <a:p>
            <a:pPr lvl="1"/>
            <a:r>
              <a:rPr lang="en-US" dirty="0" smtClean="0"/>
              <a:t>Web</a:t>
            </a:r>
          </a:p>
          <a:p>
            <a:pPr lvl="2"/>
            <a:r>
              <a:rPr lang="zh-CN" altLang="en-US" dirty="0" smtClean="0"/>
              <a:t>在</a:t>
            </a:r>
            <a:r>
              <a:rPr lang="en-US" altLang="zh-CN" dirty="0" smtClean="0"/>
              <a:t>Web</a:t>
            </a:r>
            <a:r>
              <a:rPr lang="zh-CN" altLang="en-US" dirty="0" smtClean="0"/>
              <a:t>服务器和客户机直接连接反馈</a:t>
            </a:r>
            <a:endParaRPr lang="en-US" dirty="0" smtClean="0"/>
          </a:p>
          <a:p>
            <a:pPr lvl="1"/>
            <a:r>
              <a:rPr lang="zh-CN" altLang="zh-CN" dirty="0"/>
              <a:t>电子邮件</a:t>
            </a:r>
            <a:r>
              <a:rPr lang="en-US" dirty="0" smtClean="0"/>
              <a:t>:</a:t>
            </a:r>
          </a:p>
          <a:p>
            <a:pPr lvl="2"/>
            <a:r>
              <a:rPr lang="zh-CN" altLang="en-US" dirty="0"/>
              <a:t>收集信息、执行交易并开展其他电子商务相关的</a:t>
            </a:r>
            <a:r>
              <a:rPr lang="zh-CN" altLang="en-US" dirty="0" smtClean="0"/>
              <a:t>业务</a:t>
            </a:r>
            <a:endParaRPr lang="en-US" dirty="0" smtClean="0"/>
          </a:p>
          <a:p>
            <a:pPr lvl="2"/>
            <a:r>
              <a:rPr lang="zh-CN" altLang="en-US" dirty="0"/>
              <a:t>最早起源于</a:t>
            </a:r>
            <a:r>
              <a:rPr lang="en-US" altLang="zh-CN" dirty="0"/>
              <a:t>20</a:t>
            </a:r>
            <a:r>
              <a:rPr lang="zh-CN" altLang="en-US" dirty="0"/>
              <a:t>世纪</a:t>
            </a:r>
            <a:r>
              <a:rPr lang="en-US" altLang="zh-CN" dirty="0"/>
              <a:t>70</a:t>
            </a:r>
            <a:r>
              <a:rPr lang="zh-CN" altLang="en-US" dirty="0"/>
              <a:t>年代的</a:t>
            </a:r>
            <a:r>
              <a:rPr lang="en-US" dirty="0" smtClean="0"/>
              <a:t>ARPANET</a:t>
            </a:r>
          </a:p>
          <a:p>
            <a:pPr lvl="2"/>
            <a:r>
              <a:rPr lang="zh-CN" altLang="zh-CN" dirty="0"/>
              <a:t>最常用的商务沟通手段</a:t>
            </a:r>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80D5C0B-5979-4391-A757-E3F12B09EE7A}" type="slidenum">
              <a:rPr lang="en-US" smtClean="0"/>
              <a:pPr eaLnBrk="1" hangingPunct="1"/>
              <a:t>32</a:t>
            </a:fld>
            <a:endParaRPr lang="en-US" dirty="0" smtClean="0"/>
          </a:p>
        </p:txBody>
      </p:sp>
      <p:sp>
        <p:nvSpPr>
          <p:cNvPr id="34820" name="Rectangle 7"/>
          <p:cNvSpPr>
            <a:spLocks noGrp="1" noChangeArrowheads="1"/>
          </p:cNvSpPr>
          <p:nvPr>
            <p:ph type="title" idx="4294967295"/>
          </p:nvPr>
        </p:nvSpPr>
        <p:spPr/>
        <p:txBody>
          <a:bodyPr/>
          <a:lstStyle/>
          <a:p>
            <a:r>
              <a:rPr lang="en-US" altLang="zh-CN" dirty="0" smtClean="0"/>
              <a:t>3.3.1  </a:t>
            </a:r>
            <a:r>
              <a:rPr lang="zh-CN" altLang="en-US" dirty="0"/>
              <a:t>电子邮件的好处</a:t>
            </a:r>
            <a:endParaRPr lang="en-US" dirty="0" smtClean="0"/>
          </a:p>
        </p:txBody>
      </p:sp>
      <p:sp>
        <p:nvSpPr>
          <p:cNvPr id="34821" name="Rectangle 8"/>
          <p:cNvSpPr>
            <a:spLocks noGrp="1" noChangeArrowheads="1"/>
          </p:cNvSpPr>
          <p:nvPr>
            <p:ph type="body" idx="4294967295"/>
          </p:nvPr>
        </p:nvSpPr>
        <p:spPr/>
        <p:txBody>
          <a:bodyPr/>
          <a:lstStyle/>
          <a:p>
            <a:r>
              <a:rPr lang="zh-CN" altLang="zh-CN" sz="2800" dirty="0"/>
              <a:t>把众多的人吸引到互联网的一个</a:t>
            </a:r>
            <a:r>
              <a:rPr lang="zh-CN" altLang="zh-CN" sz="2800" dirty="0" smtClean="0"/>
              <a:t>原因</a:t>
            </a:r>
            <a:endParaRPr lang="en-US" sz="2800" dirty="0" smtClean="0"/>
          </a:p>
          <a:p>
            <a:r>
              <a:rPr lang="zh-CN" altLang="zh-CN" sz="2800" dirty="0"/>
              <a:t>在短短的几秒时间内把信件从一个地方传输到另一个</a:t>
            </a:r>
            <a:r>
              <a:rPr lang="zh-CN" altLang="zh-CN" sz="2800" dirty="0" smtClean="0"/>
              <a:t>地方</a:t>
            </a:r>
            <a:endParaRPr lang="en-US" sz="2800" dirty="0" smtClean="0"/>
          </a:p>
          <a:p>
            <a:pPr lvl="1"/>
            <a:r>
              <a:rPr lang="zh-CN" altLang="zh-CN" dirty="0"/>
              <a:t>可以是普通文本，也可以是类似文字处理程序中字符的</a:t>
            </a:r>
            <a:r>
              <a:rPr lang="zh-CN" altLang="zh-CN" dirty="0" smtClean="0"/>
              <a:t>信息</a:t>
            </a:r>
            <a:endParaRPr lang="en-US" dirty="0" smtClean="0"/>
          </a:p>
          <a:p>
            <a:r>
              <a:rPr lang="zh-CN" altLang="zh-CN" sz="2800" dirty="0"/>
              <a:t>吸引人的</a:t>
            </a:r>
            <a:r>
              <a:rPr lang="zh-CN" altLang="zh-CN" sz="2800" dirty="0" smtClean="0"/>
              <a:t>优点</a:t>
            </a:r>
            <a:endParaRPr lang="en-US" sz="2800" dirty="0" smtClean="0"/>
          </a:p>
          <a:p>
            <a:pPr lvl="1"/>
            <a:r>
              <a:rPr lang="zh-CN" altLang="zh-CN" dirty="0" smtClean="0"/>
              <a:t>附件</a:t>
            </a:r>
            <a:r>
              <a:rPr lang="zh-CN" altLang="en-US" b="1" dirty="0"/>
              <a:t>（</a:t>
            </a:r>
            <a:r>
              <a:rPr lang="en-US" altLang="zh-CN" b="1" dirty="0"/>
              <a:t>a</a:t>
            </a:r>
            <a:r>
              <a:rPr lang="en-US" b="1" dirty="0"/>
              <a:t>ttachment</a:t>
            </a:r>
            <a:r>
              <a:rPr lang="zh-CN" altLang="en-US" b="1" dirty="0" smtClean="0"/>
              <a:t>）</a:t>
            </a:r>
            <a:r>
              <a:rPr lang="en-US" dirty="0" smtClean="0"/>
              <a:t>:</a:t>
            </a:r>
            <a:r>
              <a:rPr lang="zh-CN" altLang="zh-CN" dirty="0"/>
              <a:t>常常是信件最重要的</a:t>
            </a:r>
            <a:r>
              <a:rPr lang="zh-CN" altLang="zh-CN" dirty="0" smtClean="0"/>
              <a:t>部分</a:t>
            </a:r>
            <a:endParaRPr lang="en-US" dirty="0" smtClean="0"/>
          </a:p>
          <a:p>
            <a:r>
              <a:rPr lang="zh-CN" altLang="zh-CN" sz="2800" dirty="0" smtClean="0"/>
              <a:t>电子邮件</a:t>
            </a:r>
            <a:endParaRPr lang="en-US" sz="2800" dirty="0" smtClean="0"/>
          </a:p>
          <a:p>
            <a:pPr lvl="1"/>
            <a:r>
              <a:rPr lang="zh-CN" altLang="zh-CN" dirty="0"/>
              <a:t>确认收到了顾客订单并通知</a:t>
            </a:r>
            <a:r>
              <a:rPr lang="zh-CN" altLang="zh-CN" dirty="0" smtClean="0"/>
              <a:t>发货</a:t>
            </a:r>
            <a:r>
              <a:rPr lang="zh-CN" altLang="en-US" dirty="0" smtClean="0"/>
              <a:t>，</a:t>
            </a:r>
            <a:r>
              <a:rPr lang="zh-CN" altLang="zh-CN" dirty="0"/>
              <a:t>向购买者传递交易</a:t>
            </a:r>
            <a:r>
              <a:rPr lang="zh-CN" altLang="zh-CN" dirty="0" smtClean="0"/>
              <a:t>信息</a:t>
            </a:r>
            <a:r>
              <a:rPr lang="zh-CN" altLang="en-US" dirty="0" smtClean="0"/>
              <a:t>，</a:t>
            </a:r>
            <a:r>
              <a:rPr lang="zh-CN" altLang="zh-CN" dirty="0"/>
              <a:t>使用电子邮件发布打折、促销信息，或与顾客保持联系</a:t>
            </a:r>
            <a:endParaRPr lang="en-US"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title" idx="4294967295"/>
          </p:nvPr>
        </p:nvSpPr>
        <p:spPr/>
        <p:txBody>
          <a:bodyPr/>
          <a:lstStyle/>
          <a:p>
            <a:r>
              <a:rPr lang="en-US" altLang="zh-CN" dirty="0" smtClean="0"/>
              <a:t>3.3.2  </a:t>
            </a:r>
            <a:r>
              <a:rPr lang="zh-CN" altLang="en-US" dirty="0"/>
              <a:t>电子邮件的缺点</a:t>
            </a:r>
            <a:endParaRPr lang="en-US" dirty="0" smtClean="0"/>
          </a:p>
        </p:txBody>
      </p:sp>
      <p:sp>
        <p:nvSpPr>
          <p:cNvPr id="35843" name="Rectangle 12"/>
          <p:cNvSpPr>
            <a:spLocks noGrp="1" noChangeArrowheads="1"/>
          </p:cNvSpPr>
          <p:nvPr>
            <p:ph type="body" idx="4294967295"/>
          </p:nvPr>
        </p:nvSpPr>
        <p:spPr/>
        <p:txBody>
          <a:bodyPr/>
          <a:lstStyle/>
          <a:p>
            <a:r>
              <a:rPr lang="zh-CN" altLang="zh-CN" dirty="0"/>
              <a:t>花大量时间回复</a:t>
            </a:r>
            <a:r>
              <a:rPr lang="zh-CN" altLang="zh-CN" dirty="0" smtClean="0"/>
              <a:t>电子邮件</a:t>
            </a:r>
            <a:endParaRPr lang="en-US" dirty="0" smtClean="0"/>
          </a:p>
          <a:p>
            <a:pPr lvl="1"/>
            <a:r>
              <a:rPr lang="zh-CN" altLang="zh-CN" dirty="0"/>
              <a:t>管理人员</a:t>
            </a:r>
            <a:r>
              <a:rPr lang="en-US" dirty="0" smtClean="0"/>
              <a:t>:</a:t>
            </a:r>
            <a:r>
              <a:rPr lang="zh-CN" altLang="zh-CN" dirty="0"/>
              <a:t>一封电子邮件平均花费</a:t>
            </a:r>
            <a:r>
              <a:rPr lang="en-US" altLang="zh-CN" dirty="0"/>
              <a:t>5</a:t>
            </a:r>
            <a:r>
              <a:rPr lang="zh-CN" altLang="zh-CN" dirty="0" smtClean="0"/>
              <a:t>分钟</a:t>
            </a:r>
            <a:endParaRPr lang="en-US" altLang="zh-CN" dirty="0" smtClean="0"/>
          </a:p>
          <a:p>
            <a:pPr lvl="1"/>
            <a:r>
              <a:rPr lang="zh-CN" altLang="zh-CN" dirty="0"/>
              <a:t>多数人</a:t>
            </a:r>
            <a:r>
              <a:rPr lang="en-US" dirty="0" smtClean="0"/>
              <a:t>: </a:t>
            </a:r>
            <a:r>
              <a:rPr lang="en-US" altLang="zh-CN" dirty="0"/>
              <a:t>2</a:t>
            </a:r>
            <a:r>
              <a:rPr lang="zh-CN" altLang="zh-CN" dirty="0"/>
              <a:t>小时</a:t>
            </a:r>
            <a:endParaRPr lang="en-US" dirty="0" smtClean="0"/>
          </a:p>
          <a:p>
            <a:pPr lvl="1"/>
            <a:r>
              <a:rPr lang="zh-CN" altLang="zh-CN" dirty="0"/>
              <a:t>无法</a:t>
            </a:r>
            <a:r>
              <a:rPr lang="zh-CN" altLang="zh-CN" dirty="0" smtClean="0"/>
              <a:t>忍受</a:t>
            </a:r>
            <a:endParaRPr lang="en-US" dirty="0" smtClean="0"/>
          </a:p>
          <a:p>
            <a:r>
              <a:rPr lang="zh-CN" altLang="zh-CN" dirty="0" smtClean="0"/>
              <a:t>计算机病毒</a:t>
            </a:r>
            <a:r>
              <a:rPr lang="en-US" altLang="zh-CN" b="1" dirty="0"/>
              <a:t>(c</a:t>
            </a:r>
            <a:r>
              <a:rPr lang="en-US" b="1" dirty="0"/>
              <a:t>omputer </a:t>
            </a:r>
            <a:r>
              <a:rPr lang="en-US" b="1" dirty="0" smtClean="0"/>
              <a:t>virus)</a:t>
            </a:r>
          </a:p>
          <a:p>
            <a:pPr lvl="1"/>
            <a:r>
              <a:rPr lang="zh-CN" altLang="zh-CN" dirty="0"/>
              <a:t>把自己附在别的</a:t>
            </a:r>
            <a:r>
              <a:rPr lang="zh-CN" altLang="zh-CN" dirty="0" smtClean="0"/>
              <a:t>软件</a:t>
            </a:r>
            <a:r>
              <a:rPr lang="zh-CN" altLang="en-US" dirty="0" smtClean="0"/>
              <a:t>上</a:t>
            </a:r>
            <a:endParaRPr lang="en-US" dirty="0" smtClean="0"/>
          </a:p>
          <a:p>
            <a:pPr lvl="2"/>
            <a:r>
              <a:rPr lang="zh-CN" altLang="zh-CN" dirty="0"/>
              <a:t>当宿主软件启动后病毒程序会进行破坏</a:t>
            </a:r>
            <a:r>
              <a:rPr lang="zh-CN" altLang="zh-CN" dirty="0" smtClean="0"/>
              <a:t>活动</a:t>
            </a:r>
            <a:endParaRPr lang="en-US" dirty="0" smtClean="0"/>
          </a:p>
          <a:p>
            <a:pPr lvl="1"/>
            <a:r>
              <a:rPr lang="zh-CN" altLang="en-US" dirty="0" smtClean="0"/>
              <a:t>附件</a:t>
            </a:r>
            <a:r>
              <a:rPr lang="zh-CN" altLang="zh-CN" dirty="0" smtClean="0"/>
              <a:t>可能</a:t>
            </a:r>
            <a:r>
              <a:rPr lang="zh-CN" altLang="zh-CN" dirty="0"/>
              <a:t>携带</a:t>
            </a:r>
            <a:r>
              <a:rPr lang="zh-CN" altLang="zh-CN" dirty="0" smtClean="0"/>
              <a:t>病毒</a:t>
            </a:r>
            <a:endParaRPr lang="en-US" dirty="0" smtClean="0"/>
          </a:p>
          <a:p>
            <a:pPr lvl="1"/>
            <a:r>
              <a:rPr lang="zh-CN" altLang="zh-CN" dirty="0"/>
              <a:t>使用电子邮件必须付出的</a:t>
            </a:r>
            <a:r>
              <a:rPr lang="zh-CN" altLang="zh-CN" dirty="0" smtClean="0"/>
              <a:t>代价</a:t>
            </a:r>
            <a:endParaRPr lang="en-US" dirty="0" smtClean="0"/>
          </a:p>
          <a:p>
            <a:pPr lvl="2"/>
            <a:r>
              <a:rPr lang="zh-CN" altLang="en-US" dirty="0"/>
              <a:t>防病毒</a:t>
            </a:r>
            <a:r>
              <a:rPr lang="zh-CN" altLang="en-US" dirty="0" smtClean="0"/>
              <a:t>程序，</a:t>
            </a:r>
            <a:r>
              <a:rPr lang="zh-CN" altLang="zh-CN" dirty="0"/>
              <a:t>处理电子邮件病毒</a:t>
            </a:r>
            <a:endParaRPr lang="en-US" dirty="0" smtClean="0"/>
          </a:p>
        </p:txBody>
      </p:sp>
      <p:sp>
        <p:nvSpPr>
          <p:cNvPr id="3584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530DB0A-16B0-4339-806D-0E9BC56046BD}" type="slidenum">
              <a:rPr lang="en-US" smtClean="0"/>
              <a:pPr eaLnBrk="1" hangingPunct="1"/>
              <a:t>33</a:t>
            </a:fld>
            <a:endParaRPr lang="en-US"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8DE578F-D014-488B-85D7-CBBE659F3679}" type="slidenum">
              <a:rPr lang="en-US" smtClean="0"/>
              <a:pPr eaLnBrk="1" hangingPunct="1"/>
              <a:t>34</a:t>
            </a:fld>
            <a:endParaRPr lang="en-US" dirty="0" smtClean="0"/>
          </a:p>
        </p:txBody>
      </p:sp>
      <p:sp>
        <p:nvSpPr>
          <p:cNvPr id="36868" name="Rectangle 7"/>
          <p:cNvSpPr>
            <a:spLocks noGrp="1" noChangeArrowheads="1"/>
          </p:cNvSpPr>
          <p:nvPr>
            <p:ph type="title" idx="4294967295"/>
          </p:nvPr>
        </p:nvSpPr>
        <p:spPr/>
        <p:txBody>
          <a:bodyPr/>
          <a:lstStyle/>
          <a:p>
            <a:r>
              <a:rPr lang="en-US" altLang="zh-CN" dirty="0" smtClean="0"/>
              <a:t>3.3.3  </a:t>
            </a:r>
            <a:r>
              <a:rPr lang="zh-CN" altLang="en-US" dirty="0"/>
              <a:t>垃圾邮件</a:t>
            </a:r>
            <a:endParaRPr lang="en-US" dirty="0" smtClean="0"/>
          </a:p>
        </p:txBody>
      </p:sp>
      <p:sp>
        <p:nvSpPr>
          <p:cNvPr id="36869" name="Rectangle 8"/>
          <p:cNvSpPr>
            <a:spLocks noGrp="1" noChangeArrowheads="1"/>
          </p:cNvSpPr>
          <p:nvPr>
            <p:ph type="body" idx="4294967295"/>
          </p:nvPr>
        </p:nvSpPr>
        <p:spPr/>
        <p:txBody>
          <a:bodyPr/>
          <a:lstStyle/>
          <a:p>
            <a:r>
              <a:rPr lang="zh-CN" altLang="zh-CN" dirty="0"/>
              <a:t>垃圾邮件的严峻</a:t>
            </a:r>
            <a:r>
              <a:rPr lang="zh-CN" altLang="zh-CN" dirty="0" smtClean="0"/>
              <a:t>形势</a:t>
            </a:r>
            <a:r>
              <a:rPr lang="en-US" dirty="0" smtClean="0"/>
              <a:t> </a:t>
            </a:r>
          </a:p>
          <a:p>
            <a:pPr lvl="1"/>
            <a:r>
              <a:rPr lang="en-US" altLang="zh-CN" dirty="0"/>
              <a:t>2009</a:t>
            </a:r>
            <a:r>
              <a:rPr lang="zh-CN" altLang="en-US" dirty="0" smtClean="0"/>
              <a:t>年：</a:t>
            </a:r>
            <a:r>
              <a:rPr lang="en-US" altLang="zh-CN" dirty="0" smtClean="0"/>
              <a:t>24</a:t>
            </a:r>
            <a:r>
              <a:rPr lang="zh-CN" altLang="en-US" dirty="0"/>
              <a:t>小时时间段内就有大约</a:t>
            </a:r>
            <a:r>
              <a:rPr lang="en-US" altLang="zh-CN" dirty="0"/>
              <a:t>2200</a:t>
            </a:r>
            <a:r>
              <a:rPr lang="zh-CN" altLang="en-US" dirty="0"/>
              <a:t>亿封垃圾邮件被</a:t>
            </a:r>
            <a:r>
              <a:rPr lang="zh-CN" altLang="en-US" dirty="0" smtClean="0"/>
              <a:t>发出</a:t>
            </a:r>
            <a:endParaRPr lang="en-US" dirty="0" smtClean="0"/>
          </a:p>
          <a:p>
            <a:pPr lvl="1"/>
            <a:r>
              <a:rPr lang="zh-CN" altLang="zh-CN" dirty="0"/>
              <a:t>许多研究垃圾邮件的专家认为垃圾邮件的增长势头已经</a:t>
            </a:r>
            <a:r>
              <a:rPr lang="zh-CN" altLang="zh-CN" dirty="0" smtClean="0"/>
              <a:t>平稳</a:t>
            </a:r>
            <a:endParaRPr lang="en-US" dirty="0" smtClean="0"/>
          </a:p>
          <a:p>
            <a:pPr lvl="2"/>
            <a:r>
              <a:rPr lang="zh-CN" altLang="en-US" dirty="0" smtClean="0"/>
              <a:t>已稍有下降</a:t>
            </a:r>
            <a:endParaRPr lang="en-US"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83E7BC9-EF8F-407C-B864-E573B33CBEDD}" type="slidenum">
              <a:rPr lang="en-US" smtClean="0"/>
              <a:pPr eaLnBrk="1" hangingPunct="1"/>
              <a:t>35</a:t>
            </a:fld>
            <a:endParaRPr lang="en-US" dirty="0" smtClean="0"/>
          </a:p>
        </p:txBody>
      </p:sp>
      <p:sp>
        <p:nvSpPr>
          <p:cNvPr id="37892" name="Rectangle 6"/>
          <p:cNvSpPr>
            <a:spLocks noChangeArrowheads="1"/>
          </p:cNvSpPr>
          <p:nvPr/>
        </p:nvSpPr>
        <p:spPr bwMode="auto">
          <a:xfrm>
            <a:off x="381000" y="5715000"/>
            <a:ext cx="4108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1" dirty="0" smtClean="0"/>
              <a:t>图</a:t>
            </a:r>
            <a:r>
              <a:rPr lang="en-US" altLang="zh-CN" b="1" dirty="0" smtClean="0"/>
              <a:t>3-5  </a:t>
            </a:r>
            <a:r>
              <a:rPr lang="zh-CN" altLang="zh-CN" dirty="0" smtClean="0"/>
              <a:t>垃圾</a:t>
            </a:r>
            <a:r>
              <a:rPr lang="zh-CN" altLang="zh-CN" dirty="0"/>
              <a:t>邮件占全部商业邮件的比例</a:t>
            </a:r>
            <a:endParaRPr lang="en-US" dirty="0"/>
          </a:p>
        </p:txBody>
      </p:sp>
      <p:sp>
        <p:nvSpPr>
          <p:cNvPr id="37893" name="TextBox 5"/>
          <p:cNvSpPr txBox="1">
            <a:spLocks noChangeArrowheads="1"/>
          </p:cNvSpPr>
          <p:nvPr/>
        </p:nvSpPr>
        <p:spPr bwMode="auto">
          <a:xfrm>
            <a:off x="409575" y="5029200"/>
            <a:ext cx="83391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t>Source: Symantec </a:t>
            </a:r>
            <a:r>
              <a:rPr lang="en-US" sz="1600" i="1" dirty="0"/>
              <a:t>Intelligence Reports</a:t>
            </a:r>
            <a:r>
              <a:rPr lang="en-US" sz="1600" dirty="0"/>
              <a:t>, </a:t>
            </a:r>
            <a:r>
              <a:rPr lang="en-US" sz="1600" i="1" dirty="0"/>
              <a:t>Spam and Phishing Reports</a:t>
            </a:r>
            <a:r>
              <a:rPr lang="en-US" sz="1600" dirty="0"/>
              <a:t>, and </a:t>
            </a:r>
            <a:r>
              <a:rPr lang="en-US" sz="1600" i="1" dirty="0"/>
              <a:t>Spam Reports</a:t>
            </a:r>
            <a:r>
              <a:rPr lang="en-US" sz="1600" dirty="0"/>
              <a:t>; </a:t>
            </a:r>
            <a:br>
              <a:rPr lang="en-US" sz="1600" dirty="0"/>
            </a:br>
            <a:r>
              <a:rPr lang="en-US" sz="1600" dirty="0"/>
              <a:t>www.symantec.com</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533400"/>
            <a:ext cx="7200900" cy="40259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19C791A-8DA6-4688-AEEB-7B3A510C667C}" type="slidenum">
              <a:rPr lang="en-US" smtClean="0"/>
              <a:pPr eaLnBrk="1" hangingPunct="1"/>
              <a:t>36</a:t>
            </a:fld>
            <a:endParaRPr lang="en-US" dirty="0" smtClean="0"/>
          </a:p>
        </p:txBody>
      </p:sp>
      <p:sp>
        <p:nvSpPr>
          <p:cNvPr id="38916" name="Rectangle 7"/>
          <p:cNvSpPr>
            <a:spLocks noGrp="1" noChangeArrowheads="1"/>
          </p:cNvSpPr>
          <p:nvPr>
            <p:ph type="title" idx="4294967295"/>
          </p:nvPr>
        </p:nvSpPr>
        <p:spPr/>
        <p:txBody>
          <a:bodyPr/>
          <a:lstStyle/>
          <a:p>
            <a:r>
              <a:rPr lang="en-US" altLang="zh-CN" dirty="0" smtClean="0"/>
              <a:t>3.3.3  </a:t>
            </a:r>
            <a:r>
              <a:rPr lang="zh-CN" altLang="en-US" dirty="0"/>
              <a:t>垃圾邮件</a:t>
            </a:r>
            <a:endParaRPr lang="en-US" dirty="0" smtClean="0"/>
          </a:p>
        </p:txBody>
      </p:sp>
      <p:sp>
        <p:nvSpPr>
          <p:cNvPr id="38917" name="Rectangle 8"/>
          <p:cNvSpPr>
            <a:spLocks noGrp="1" noChangeArrowheads="1"/>
          </p:cNvSpPr>
          <p:nvPr>
            <p:ph type="body" idx="4294967295"/>
          </p:nvPr>
        </p:nvSpPr>
        <p:spPr/>
        <p:txBody>
          <a:bodyPr/>
          <a:lstStyle/>
          <a:p>
            <a:r>
              <a:rPr lang="zh-CN" altLang="zh-CN" dirty="0"/>
              <a:t>软件可供企业安装在电子邮件服务器</a:t>
            </a:r>
            <a:r>
              <a:rPr lang="zh-CN" altLang="zh-CN" dirty="0" smtClean="0"/>
              <a:t>上</a:t>
            </a:r>
            <a:endParaRPr lang="en-US" dirty="0" smtClean="0"/>
          </a:p>
          <a:p>
            <a:pPr lvl="1"/>
            <a:r>
              <a:rPr lang="zh-CN" altLang="zh-CN" dirty="0"/>
              <a:t>安装客户机端的垃圾邮件过滤</a:t>
            </a:r>
            <a:r>
              <a:rPr lang="zh-CN" altLang="zh-CN" dirty="0" smtClean="0"/>
              <a:t>软件</a:t>
            </a:r>
            <a:endParaRPr lang="en-US" dirty="0" smtClean="0"/>
          </a:p>
          <a:p>
            <a:pPr lvl="2"/>
            <a:r>
              <a:rPr lang="zh-CN" altLang="zh-CN" dirty="0"/>
              <a:t>限制发给员工的垃圾</a:t>
            </a:r>
            <a:r>
              <a:rPr lang="zh-CN" altLang="zh-CN" dirty="0" smtClean="0"/>
              <a:t>邮</a:t>
            </a:r>
            <a:r>
              <a:rPr lang="zh-CN" altLang="en-US" dirty="0" smtClean="0"/>
              <a:t>件</a:t>
            </a:r>
            <a:endParaRPr lang="en-US" dirty="0" smtClean="0"/>
          </a:p>
          <a:p>
            <a:pPr lvl="1"/>
            <a:r>
              <a:rPr lang="zh-CN" altLang="zh-CN" dirty="0"/>
              <a:t>电子邮件软件中设置过滤</a:t>
            </a:r>
            <a:r>
              <a:rPr lang="zh-CN" altLang="zh-CN" dirty="0" smtClean="0"/>
              <a:t>功能</a:t>
            </a:r>
            <a:endParaRPr lang="en-US" dirty="0" smtClean="0"/>
          </a:p>
          <a:p>
            <a:pPr lvl="1"/>
            <a:r>
              <a:rPr lang="zh-CN" altLang="zh-CN" dirty="0" smtClean="0"/>
              <a:t>更</a:t>
            </a:r>
            <a:r>
              <a:rPr lang="zh-CN" altLang="zh-CN" dirty="0"/>
              <a:t>有效，而且成本也</a:t>
            </a:r>
            <a:r>
              <a:rPr lang="zh-CN" altLang="zh-CN" dirty="0" smtClean="0"/>
              <a:t>低</a:t>
            </a:r>
            <a:endParaRPr lang="en-US" altLang="zh-CN" dirty="0" smtClean="0"/>
          </a:p>
          <a:p>
            <a:pPr lvl="2"/>
            <a:r>
              <a:rPr lang="zh-CN" altLang="zh-CN" dirty="0"/>
              <a:t>在垃圾邮件下载到用户计算机上之前就消灭它</a:t>
            </a:r>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BBA53679-02D4-415B-9C64-113EC7884A1B}" type="slidenum">
              <a:rPr lang="en-US" sz="1400"/>
              <a:pPr algn="r" eaLnBrk="1" hangingPunct="1"/>
              <a:t>37</a:t>
            </a:fld>
            <a:endParaRPr lang="en-US" sz="1400" dirty="0"/>
          </a:p>
        </p:txBody>
      </p:sp>
      <p:sp>
        <p:nvSpPr>
          <p:cNvPr id="39939" name="Rectangle 6"/>
          <p:cNvSpPr>
            <a:spLocks noGrp="1" noChangeArrowheads="1"/>
          </p:cNvSpPr>
          <p:nvPr>
            <p:ph type="title"/>
          </p:nvPr>
        </p:nvSpPr>
        <p:spPr/>
        <p:txBody>
          <a:bodyPr/>
          <a:lstStyle/>
          <a:p>
            <a:r>
              <a:rPr lang="en-US" altLang="zh-CN" dirty="0" smtClean="0"/>
              <a:t>3.3.4  </a:t>
            </a:r>
            <a:r>
              <a:rPr lang="zh-CN" altLang="en-US" dirty="0"/>
              <a:t>垃圾邮件问题的解决方案</a:t>
            </a:r>
            <a:endParaRPr lang="en-US" dirty="0" smtClean="0"/>
          </a:p>
        </p:txBody>
      </p:sp>
      <p:sp>
        <p:nvSpPr>
          <p:cNvPr id="39940" name="Rectangle 7"/>
          <p:cNvSpPr>
            <a:spLocks noGrp="1" noChangeArrowheads="1"/>
          </p:cNvSpPr>
          <p:nvPr>
            <p:ph type="body" idx="1"/>
          </p:nvPr>
        </p:nvSpPr>
        <p:spPr/>
        <p:txBody>
          <a:bodyPr/>
          <a:lstStyle/>
          <a:p>
            <a:r>
              <a:rPr lang="zh-CN" altLang="zh-CN" dirty="0" smtClean="0"/>
              <a:t>应对</a:t>
            </a:r>
            <a:r>
              <a:rPr lang="zh-CN" altLang="zh-CN" dirty="0"/>
              <a:t>垃圾邮件的</a:t>
            </a:r>
            <a:r>
              <a:rPr lang="zh-CN" altLang="zh-CN" dirty="0" smtClean="0"/>
              <a:t>措施</a:t>
            </a:r>
            <a:endParaRPr lang="en-US" dirty="0" smtClean="0"/>
          </a:p>
          <a:p>
            <a:pPr lvl="1"/>
            <a:r>
              <a:rPr lang="zh-CN" altLang="en-US" dirty="0"/>
              <a:t>新的</a:t>
            </a:r>
            <a:r>
              <a:rPr lang="zh-CN" altLang="en-US" dirty="0" smtClean="0"/>
              <a:t>立法</a:t>
            </a:r>
            <a:endParaRPr lang="en-US" dirty="0" smtClean="0"/>
          </a:p>
          <a:p>
            <a:pPr lvl="1"/>
            <a:r>
              <a:rPr lang="zh-CN" altLang="en-US" dirty="0"/>
              <a:t>对互联网的邮件处理系统进行技术</a:t>
            </a:r>
            <a:r>
              <a:rPr lang="zh-CN" altLang="en-US" dirty="0" smtClean="0"/>
              <a:t>变革</a:t>
            </a:r>
            <a:endParaRPr lang="en-US" dirty="0" smtClean="0"/>
          </a:p>
          <a:p>
            <a:pPr lvl="1"/>
            <a:r>
              <a:rPr lang="zh-CN" altLang="zh-CN" dirty="0"/>
              <a:t>适合现行法律和技术</a:t>
            </a:r>
            <a:r>
              <a:rPr lang="zh-CN" altLang="zh-CN" dirty="0" smtClean="0"/>
              <a:t>环境</a:t>
            </a:r>
            <a:endParaRPr lang="en-US" dirty="0" smtClean="0"/>
          </a:p>
          <a:p>
            <a:pPr lvl="2"/>
            <a:r>
              <a:rPr lang="zh-CN" altLang="zh-CN" dirty="0"/>
              <a:t>需要各机构和企业的</a:t>
            </a:r>
            <a:r>
              <a:rPr lang="zh-CN" altLang="zh-CN" dirty="0" smtClean="0"/>
              <a:t>合作</a:t>
            </a:r>
            <a:endParaRPr lang="en-US" dirty="0" smtClean="0"/>
          </a:p>
          <a:p>
            <a:pPr lvl="1"/>
            <a:r>
              <a:rPr lang="zh-CN" altLang="zh-CN" dirty="0"/>
              <a:t>采用一些策略来减少垃圾邮件</a:t>
            </a:r>
            <a:endParaRPr lang="en-US" dirty="0" smtClean="0"/>
          </a:p>
        </p:txBody>
      </p:sp>
      <p:sp>
        <p:nvSpPr>
          <p:cNvPr id="39942"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7CE345-7072-4C6D-98E8-383CABCD6BCA}" type="slidenum">
              <a:rPr lang="en-US" smtClean="0"/>
              <a:pPr eaLnBrk="1" hangingPunct="1"/>
              <a:t>37</a:t>
            </a:fld>
            <a:endParaRPr lang="en-US"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5F64EEC-C21C-4660-984A-C02966F0464C}" type="slidenum">
              <a:rPr lang="en-US" smtClean="0"/>
              <a:pPr eaLnBrk="1" hangingPunct="1"/>
              <a:t>38</a:t>
            </a:fld>
            <a:endParaRPr lang="en-US" dirty="0" smtClean="0"/>
          </a:p>
        </p:txBody>
      </p:sp>
      <p:sp>
        <p:nvSpPr>
          <p:cNvPr id="40964" name="Rectangle 7"/>
          <p:cNvSpPr>
            <a:spLocks noGrp="1" noChangeArrowheads="1"/>
          </p:cNvSpPr>
          <p:nvPr>
            <p:ph type="title" idx="4294967295"/>
          </p:nvPr>
        </p:nvSpPr>
        <p:spPr/>
        <p:txBody>
          <a:bodyPr/>
          <a:lstStyle/>
          <a:p>
            <a:r>
              <a:rPr lang="en-US" altLang="zh-CN" dirty="0" smtClean="0"/>
              <a:t>3.3.4  </a:t>
            </a:r>
            <a:r>
              <a:rPr lang="zh-CN" altLang="en-US" dirty="0"/>
              <a:t>垃圾邮件问题的解决方案</a:t>
            </a:r>
            <a:endParaRPr lang="en-US" dirty="0" smtClean="0"/>
          </a:p>
        </p:txBody>
      </p:sp>
      <p:sp>
        <p:nvSpPr>
          <p:cNvPr id="40965" name="Rectangle 8"/>
          <p:cNvSpPr>
            <a:spLocks noGrp="1" noChangeArrowheads="1"/>
          </p:cNvSpPr>
          <p:nvPr>
            <p:ph type="body" idx="4294967295"/>
          </p:nvPr>
        </p:nvSpPr>
        <p:spPr/>
        <p:txBody>
          <a:bodyPr/>
          <a:lstStyle/>
          <a:p>
            <a:pPr>
              <a:lnSpc>
                <a:spcPct val="90000"/>
              </a:lnSpc>
            </a:pPr>
            <a:r>
              <a:rPr lang="zh-CN" altLang="zh-CN" dirty="0" smtClean="0"/>
              <a:t>个人</a:t>
            </a:r>
            <a:r>
              <a:rPr lang="zh-CN" altLang="zh-CN" dirty="0"/>
              <a:t>用户反垃圾邮件的</a:t>
            </a:r>
            <a:r>
              <a:rPr lang="zh-CN" altLang="zh-CN" dirty="0" smtClean="0"/>
              <a:t>策略</a:t>
            </a:r>
            <a:endParaRPr lang="en-US" dirty="0" smtClean="0"/>
          </a:p>
          <a:p>
            <a:pPr lvl="1">
              <a:lnSpc>
                <a:spcPct val="90000"/>
              </a:lnSpc>
            </a:pPr>
            <a:r>
              <a:rPr lang="zh-CN" altLang="zh-CN" dirty="0"/>
              <a:t>为员工指定的电子邮件</a:t>
            </a:r>
            <a:r>
              <a:rPr lang="zh-CN" altLang="zh-CN" dirty="0" smtClean="0"/>
              <a:t>地址</a:t>
            </a:r>
            <a:endParaRPr lang="en-US" dirty="0" smtClean="0"/>
          </a:p>
          <a:p>
            <a:pPr lvl="1">
              <a:lnSpc>
                <a:spcPct val="90000"/>
              </a:lnSpc>
            </a:pPr>
            <a:r>
              <a:rPr lang="zh-CN" altLang="zh-CN" dirty="0"/>
              <a:t>采用复杂规则的电子邮件</a:t>
            </a:r>
            <a:r>
              <a:rPr lang="zh-CN" altLang="zh-CN" dirty="0" smtClean="0"/>
              <a:t>地址</a:t>
            </a:r>
            <a:r>
              <a:rPr lang="en-US" dirty="0" smtClean="0"/>
              <a:t> </a:t>
            </a:r>
          </a:p>
          <a:p>
            <a:pPr lvl="2">
              <a:lnSpc>
                <a:spcPct val="90000"/>
              </a:lnSpc>
            </a:pPr>
            <a:r>
              <a:rPr lang="en-US" dirty="0" smtClean="0"/>
              <a:t>xq7yy23@mycompany.com</a:t>
            </a:r>
          </a:p>
          <a:p>
            <a:pPr lvl="1">
              <a:lnSpc>
                <a:spcPct val="90000"/>
              </a:lnSpc>
            </a:pPr>
            <a:r>
              <a:rPr lang="zh-CN" altLang="zh-CN" dirty="0"/>
              <a:t>防止暴露邮件</a:t>
            </a:r>
            <a:r>
              <a:rPr lang="zh-CN" altLang="zh-CN" dirty="0" smtClean="0"/>
              <a:t>地址</a:t>
            </a:r>
            <a:endParaRPr lang="en-US" dirty="0" smtClean="0"/>
          </a:p>
          <a:p>
            <a:pPr lvl="2">
              <a:lnSpc>
                <a:spcPct val="90000"/>
              </a:lnSpc>
            </a:pPr>
            <a:r>
              <a:rPr lang="zh-CN" altLang="zh-CN" dirty="0"/>
              <a:t>用软件机器人在互联网上</a:t>
            </a:r>
            <a:r>
              <a:rPr lang="zh-CN" altLang="zh-CN" dirty="0" smtClean="0"/>
              <a:t>寻找</a:t>
            </a:r>
            <a:endParaRPr lang="en-US" dirty="0" smtClean="0"/>
          </a:p>
          <a:p>
            <a:pPr lvl="2">
              <a:lnSpc>
                <a:spcPct val="90000"/>
              </a:lnSpc>
            </a:pPr>
            <a:r>
              <a:rPr lang="zh-CN" altLang="zh-CN" dirty="0"/>
              <a:t>搜索网页、讨论板、聊天室和其他所有会带电子邮件地址的在线</a:t>
            </a:r>
            <a:r>
              <a:rPr lang="zh-CN" altLang="zh-CN" dirty="0" smtClean="0"/>
              <a:t>资源</a:t>
            </a:r>
            <a:endParaRPr lang="en-US" dirty="0" smtClean="0"/>
          </a:p>
          <a:p>
            <a:pPr lvl="1">
              <a:lnSpc>
                <a:spcPct val="90000"/>
              </a:lnSpc>
            </a:pPr>
            <a:r>
              <a:rPr lang="zh-CN" altLang="zh-CN" dirty="0"/>
              <a:t>使用多个电子邮件</a:t>
            </a:r>
            <a:r>
              <a:rPr lang="zh-CN" altLang="zh-CN" dirty="0" smtClean="0"/>
              <a:t>地址</a:t>
            </a:r>
            <a:endParaRPr lang="en-US" dirty="0" smtClean="0"/>
          </a:p>
          <a:p>
            <a:pPr lvl="2">
              <a:lnSpc>
                <a:spcPct val="90000"/>
              </a:lnSpc>
            </a:pPr>
            <a:r>
              <a:rPr lang="zh-CN" altLang="zh-CN" dirty="0"/>
              <a:t>改用另一个邮件</a:t>
            </a:r>
            <a:r>
              <a:rPr lang="zh-CN" altLang="zh-CN" dirty="0" smtClean="0"/>
              <a:t>地址</a:t>
            </a:r>
            <a:endParaRPr lang="en-US" dirty="0" smtClean="0"/>
          </a:p>
          <a:p>
            <a:pPr lvl="1">
              <a:lnSpc>
                <a:spcPct val="90000"/>
              </a:lnSpc>
            </a:pPr>
            <a:r>
              <a:rPr lang="zh-CN" altLang="zh-CN" dirty="0"/>
              <a:t>各种邮件内容过滤</a:t>
            </a:r>
            <a:r>
              <a:rPr lang="zh-CN" altLang="zh-CN" dirty="0" smtClean="0"/>
              <a:t>技术</a:t>
            </a:r>
            <a:endParaRPr lang="en-US" dirty="0" smtClean="0"/>
          </a:p>
          <a:p>
            <a:pPr lvl="2">
              <a:lnSpc>
                <a:spcPct val="90000"/>
              </a:lnSpc>
            </a:pPr>
            <a:r>
              <a:rPr lang="zh-CN" altLang="en-US" dirty="0" smtClean="0"/>
              <a:t>基于内容</a:t>
            </a:r>
            <a:endParaRPr lang="en-US"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41987" name="Rectangle 3"/>
          <p:cNvSpPr>
            <a:spLocks noGrp="1" noChangeArrowheads="1"/>
          </p:cNvSpPr>
          <p:nvPr>
            <p:ph type="body" idx="1"/>
          </p:nvPr>
        </p:nvSpPr>
        <p:spPr>
          <a:xfrm>
            <a:off x="457200" y="1524000"/>
            <a:ext cx="8229600" cy="4525963"/>
          </a:xfrm>
        </p:spPr>
        <p:txBody>
          <a:bodyPr/>
          <a:lstStyle/>
          <a:p>
            <a:pPr eaLnBrk="1" hangingPunct="1"/>
            <a:r>
              <a:rPr lang="zh-CN" altLang="en-US" dirty="0"/>
              <a:t>基本内容</a:t>
            </a:r>
            <a:r>
              <a:rPr lang="zh-CN" altLang="en-US" dirty="0" smtClean="0"/>
              <a:t>过滤</a:t>
            </a:r>
            <a:endParaRPr lang="en-US" dirty="0" smtClean="0"/>
          </a:p>
          <a:p>
            <a:pPr lvl="1" eaLnBrk="1" hangingPunct="1"/>
            <a:r>
              <a:rPr lang="zh-CN" altLang="zh-CN" dirty="0"/>
              <a:t>内容过滤技术的</a:t>
            </a:r>
            <a:r>
              <a:rPr lang="zh-CN" altLang="zh-CN" dirty="0" smtClean="0"/>
              <a:t>差别</a:t>
            </a:r>
            <a:r>
              <a:rPr lang="en-US" dirty="0" smtClean="0"/>
              <a:t>:</a:t>
            </a:r>
          </a:p>
          <a:p>
            <a:pPr lvl="2" eaLnBrk="1" hangingPunct="1"/>
            <a:r>
              <a:rPr lang="zh-CN" altLang="zh-CN" dirty="0"/>
              <a:t>所检查的</a:t>
            </a:r>
            <a:r>
              <a:rPr lang="zh-CN" altLang="zh-CN" dirty="0" smtClean="0"/>
              <a:t>内容</a:t>
            </a:r>
            <a:endParaRPr lang="en-US" dirty="0" smtClean="0"/>
          </a:p>
          <a:p>
            <a:pPr lvl="2" eaLnBrk="1" hangingPunct="1"/>
            <a:r>
              <a:rPr lang="zh-CN" altLang="zh-CN" dirty="0"/>
              <a:t>是否寻找垃圾邮件识别</a:t>
            </a:r>
            <a:r>
              <a:rPr lang="zh-CN" altLang="zh-CN" dirty="0" smtClean="0"/>
              <a:t>点</a:t>
            </a:r>
            <a:r>
              <a:rPr lang="en-US" dirty="0" smtClean="0"/>
              <a:t> </a:t>
            </a:r>
          </a:p>
          <a:p>
            <a:pPr lvl="2" eaLnBrk="1" hangingPunct="1"/>
            <a:r>
              <a:rPr lang="zh-CN" altLang="zh-CN" dirty="0"/>
              <a:t>垃圾邮件挑选规则的严格</a:t>
            </a:r>
            <a:r>
              <a:rPr lang="zh-CN" altLang="zh-CN" dirty="0" smtClean="0"/>
              <a:t>程度</a:t>
            </a:r>
            <a:endParaRPr lang="en-US" dirty="0" smtClean="0"/>
          </a:p>
          <a:p>
            <a:pPr lvl="1" eaLnBrk="1" hangingPunct="1"/>
            <a:r>
              <a:rPr lang="zh-CN" altLang="zh-CN" dirty="0"/>
              <a:t>检查电子邮件的</a:t>
            </a:r>
            <a:r>
              <a:rPr lang="zh-CN" altLang="zh-CN" dirty="0" smtClean="0"/>
              <a:t>抬头</a:t>
            </a:r>
            <a:endParaRPr lang="en-US" dirty="0" smtClean="0"/>
          </a:p>
          <a:p>
            <a:pPr lvl="1" eaLnBrk="1" hangingPunct="1"/>
            <a:r>
              <a:rPr lang="zh-CN" altLang="zh-CN" dirty="0"/>
              <a:t>过滤</a:t>
            </a:r>
            <a:r>
              <a:rPr lang="zh-CN" altLang="zh-CN" dirty="0" smtClean="0"/>
              <a:t>软件</a:t>
            </a:r>
            <a:r>
              <a:rPr lang="zh-CN" altLang="en-US" dirty="0" smtClean="0"/>
              <a:t>放置位置</a:t>
            </a:r>
            <a:endParaRPr lang="en-US" dirty="0" smtClean="0"/>
          </a:p>
          <a:p>
            <a:pPr lvl="2" eaLnBrk="1" hangingPunct="1"/>
            <a:r>
              <a:rPr lang="zh-CN" altLang="zh-CN" dirty="0"/>
              <a:t>客户机级过滤</a:t>
            </a:r>
            <a:r>
              <a:rPr lang="en-US" dirty="0" smtClean="0"/>
              <a:t>:</a:t>
            </a:r>
            <a:r>
              <a:rPr lang="zh-CN" altLang="zh-CN" dirty="0"/>
              <a:t>个人计算机</a:t>
            </a:r>
            <a:r>
              <a:rPr lang="zh-CN" altLang="zh-CN" dirty="0" smtClean="0"/>
              <a:t>端</a:t>
            </a:r>
            <a:endParaRPr lang="en-US" dirty="0" smtClean="0"/>
          </a:p>
          <a:p>
            <a:pPr lvl="2" eaLnBrk="1" hangingPunct="1"/>
            <a:r>
              <a:rPr lang="zh-CN" altLang="zh-CN" dirty="0"/>
              <a:t>服务器级过滤</a:t>
            </a:r>
            <a:r>
              <a:rPr lang="en-US" dirty="0" smtClean="0"/>
              <a:t>:</a:t>
            </a:r>
            <a:r>
              <a:rPr lang="zh-CN" altLang="zh-CN" dirty="0"/>
              <a:t>邮件服务器</a:t>
            </a:r>
            <a:endParaRPr lang="en-US" dirty="0" smtClean="0"/>
          </a:p>
        </p:txBody>
      </p:sp>
      <p:sp>
        <p:nvSpPr>
          <p:cNvPr id="4198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8AB47DC-DCCA-46E7-93D7-2B716F5515F3}" type="slidenum">
              <a:rPr lang="en-US" smtClean="0"/>
              <a:pPr eaLnBrk="1" hangingPunct="1"/>
              <a:t>39</a:t>
            </a:fld>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lstStyle/>
          <a:p>
            <a:r>
              <a:rPr lang="en-US" altLang="zh-CN" dirty="0" smtClean="0"/>
              <a:t>3.1  </a:t>
            </a:r>
            <a:r>
              <a:rPr lang="en-US" altLang="zh-CN" dirty="0"/>
              <a:t>Web</a:t>
            </a:r>
            <a:r>
              <a:rPr lang="zh-CN" altLang="en-US" dirty="0"/>
              <a:t>服务器基础</a:t>
            </a:r>
            <a:endParaRPr lang="en-US" dirty="0" smtClean="0"/>
          </a:p>
        </p:txBody>
      </p:sp>
      <p:sp>
        <p:nvSpPr>
          <p:cNvPr id="6147" name="Rectangle 7"/>
          <p:cNvSpPr>
            <a:spLocks noGrp="1" noChangeArrowheads="1"/>
          </p:cNvSpPr>
          <p:nvPr>
            <p:ph type="body" idx="1"/>
          </p:nvPr>
        </p:nvSpPr>
        <p:spPr/>
        <p:txBody>
          <a:bodyPr/>
          <a:lstStyle/>
          <a:p>
            <a:r>
              <a:rPr lang="zh-CN" altLang="en-US" dirty="0" smtClean="0"/>
              <a:t>网页浏览器软件</a:t>
            </a:r>
            <a:endParaRPr lang="en-US" dirty="0" smtClean="0"/>
          </a:p>
          <a:p>
            <a:pPr lvl="1"/>
            <a:r>
              <a:rPr lang="zh-CN" altLang="en-US" dirty="0" smtClean="0"/>
              <a:t>使用网页浏览器软件</a:t>
            </a:r>
            <a:r>
              <a:rPr lang="en-US" dirty="0" smtClean="0"/>
              <a:t> (</a:t>
            </a:r>
            <a:r>
              <a:rPr lang="zh-CN" altLang="en-US" dirty="0" smtClean="0"/>
              <a:t>网络客户端软件</a:t>
            </a:r>
            <a:r>
              <a:rPr lang="en-US" dirty="0" smtClean="0"/>
              <a:t>)</a:t>
            </a:r>
          </a:p>
          <a:p>
            <a:pPr lvl="1"/>
            <a:r>
              <a:rPr lang="zh-CN" altLang="en-US" dirty="0" smtClean="0"/>
              <a:t>让计算机作为网络客户端</a:t>
            </a:r>
            <a:endParaRPr lang="en-US" dirty="0" smtClean="0"/>
          </a:p>
          <a:p>
            <a:pPr lvl="1"/>
            <a:r>
              <a:rPr lang="zh-CN" altLang="en-US" dirty="0" smtClean="0"/>
              <a:t>网络浏览器也称为网络客户端软件</a:t>
            </a:r>
            <a:endParaRPr lang="en-US" dirty="0" smtClean="0"/>
          </a:p>
          <a:p>
            <a:pPr lvl="1"/>
            <a:r>
              <a:rPr lang="zh-CN" altLang="en-US" b="1" dirty="0" smtClean="0"/>
              <a:t>平台无关性（</a:t>
            </a:r>
            <a:r>
              <a:rPr lang="en-US" altLang="zh-CN" b="1" dirty="0" smtClean="0"/>
              <a:t>p</a:t>
            </a:r>
            <a:r>
              <a:rPr lang="en-US" b="1" dirty="0" smtClean="0"/>
              <a:t>latform neutrality</a:t>
            </a:r>
            <a:r>
              <a:rPr lang="zh-CN" altLang="en-US" b="1" dirty="0" smtClean="0"/>
              <a:t>）</a:t>
            </a:r>
            <a:endParaRPr lang="en-US" b="1" dirty="0" smtClean="0"/>
          </a:p>
          <a:p>
            <a:pPr lvl="2"/>
            <a:r>
              <a:rPr lang="zh-CN" altLang="en-US" dirty="0" smtClean="0"/>
              <a:t>将运行不同操作系统的设备连接起来的能力</a:t>
            </a:r>
            <a:endParaRPr lang="en-US" dirty="0" smtClean="0"/>
          </a:p>
          <a:p>
            <a:pPr lvl="2"/>
            <a:r>
              <a:rPr lang="zh-CN" altLang="en-US" dirty="0" smtClean="0"/>
              <a:t>网络被快速广泛接受的关键</a:t>
            </a:r>
            <a:endParaRPr lang="en-US" dirty="0" smtClean="0"/>
          </a:p>
        </p:txBody>
      </p:sp>
      <p:sp>
        <p:nvSpPr>
          <p:cNvPr id="6148"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6806CB18-78E6-40A1-8901-529E3C5F465B}" type="slidenum">
              <a:rPr lang="en-US" sz="1400"/>
              <a:pPr algn="r" eaLnBrk="1" hangingPunct="1"/>
              <a:t>4</a:t>
            </a:fld>
            <a:endParaRPr lang="en-US" sz="1400" dirty="0"/>
          </a:p>
        </p:txBody>
      </p:sp>
      <p:sp>
        <p:nvSpPr>
          <p:cNvPr id="6150"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AC2988E-EB36-4C62-A7DC-80108FCBF073}" type="slidenum">
              <a:rPr lang="en-US" smtClean="0"/>
              <a:pPr eaLnBrk="1" hangingPunct="1"/>
              <a:t>4</a:t>
            </a:fld>
            <a:endParaRPr lang="en-US"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43011" name="Rectangle 3"/>
          <p:cNvSpPr>
            <a:spLocks noGrp="1" noChangeArrowheads="1"/>
          </p:cNvSpPr>
          <p:nvPr>
            <p:ph type="body" idx="1"/>
          </p:nvPr>
        </p:nvSpPr>
        <p:spPr>
          <a:xfrm>
            <a:off x="457200" y="1371600"/>
            <a:ext cx="8229600" cy="4419600"/>
          </a:xfrm>
        </p:spPr>
        <p:txBody>
          <a:bodyPr/>
          <a:lstStyle/>
          <a:p>
            <a:pPr eaLnBrk="1" hangingPunct="1"/>
            <a:r>
              <a:rPr lang="zh-CN" altLang="en-US" dirty="0"/>
              <a:t>基本内容</a:t>
            </a:r>
            <a:r>
              <a:rPr lang="zh-CN" altLang="en-US" dirty="0" smtClean="0"/>
              <a:t>过滤</a:t>
            </a:r>
            <a:endParaRPr lang="en-US" dirty="0" smtClean="0"/>
          </a:p>
          <a:p>
            <a:pPr lvl="1" eaLnBrk="1" hangingPunct="1"/>
            <a:r>
              <a:rPr lang="zh-CN" altLang="zh-CN" dirty="0"/>
              <a:t>黑名单垃圾邮件</a:t>
            </a:r>
            <a:r>
              <a:rPr lang="zh-CN" altLang="zh-CN" dirty="0" smtClean="0"/>
              <a:t>过滤</a:t>
            </a:r>
            <a:endParaRPr lang="en-US" b="1" dirty="0" smtClean="0"/>
          </a:p>
          <a:p>
            <a:pPr lvl="2" eaLnBrk="1" hangingPunct="1"/>
            <a:r>
              <a:rPr lang="zh-CN" altLang="zh-CN" dirty="0"/>
              <a:t>查看收到邮件的发件人是否为发送垃圾邮件</a:t>
            </a:r>
            <a:r>
              <a:rPr lang="zh-CN" altLang="zh-CN" dirty="0" smtClean="0"/>
              <a:t>者</a:t>
            </a:r>
            <a:endParaRPr lang="en-US" dirty="0" smtClean="0"/>
          </a:p>
          <a:p>
            <a:pPr lvl="2" eaLnBrk="1" hangingPunct="1"/>
            <a:r>
              <a:rPr lang="zh-CN" altLang="zh-CN" dirty="0"/>
              <a:t>删除或放入专门的邮箱</a:t>
            </a:r>
            <a:r>
              <a:rPr lang="zh-CN" altLang="zh-CN" dirty="0" smtClean="0"/>
              <a:t>备查</a:t>
            </a:r>
            <a:endParaRPr lang="en-US" dirty="0" smtClean="0"/>
          </a:p>
          <a:p>
            <a:pPr lvl="1" eaLnBrk="1" hangingPunct="1"/>
            <a:r>
              <a:rPr lang="zh-CN" altLang="zh-CN" dirty="0"/>
              <a:t>白名单垃圾邮件</a:t>
            </a:r>
            <a:r>
              <a:rPr lang="zh-CN" altLang="zh-CN" dirty="0" smtClean="0"/>
              <a:t>过滤</a:t>
            </a:r>
            <a:endParaRPr lang="en-US" b="1" dirty="0" smtClean="0"/>
          </a:p>
          <a:p>
            <a:pPr lvl="2" eaLnBrk="1" hangingPunct="1"/>
            <a:r>
              <a:rPr lang="zh-CN" altLang="zh-CN" dirty="0"/>
              <a:t>发件人地址和可信的邮件发送地址</a:t>
            </a:r>
            <a:r>
              <a:rPr lang="zh-CN" altLang="zh-CN" dirty="0" smtClean="0"/>
              <a:t>表进行</a:t>
            </a:r>
            <a:r>
              <a:rPr lang="zh-CN" altLang="zh-CN" dirty="0"/>
              <a:t>比</a:t>
            </a:r>
            <a:r>
              <a:rPr lang="zh-CN" altLang="zh-CN" dirty="0" smtClean="0"/>
              <a:t>对</a:t>
            </a:r>
            <a:endParaRPr lang="en-US" dirty="0" smtClean="0"/>
          </a:p>
          <a:p>
            <a:pPr lvl="2" eaLnBrk="1" hangingPunct="1"/>
            <a:r>
              <a:rPr lang="zh-CN" altLang="zh-CN" dirty="0" smtClean="0"/>
              <a:t>误判率</a:t>
            </a:r>
            <a:r>
              <a:rPr lang="zh-CN" altLang="zh-CN" dirty="0"/>
              <a:t>会很</a:t>
            </a:r>
            <a:r>
              <a:rPr lang="zh-CN" altLang="zh-CN" dirty="0" smtClean="0"/>
              <a:t>高</a:t>
            </a:r>
            <a:endParaRPr lang="en-US" dirty="0" smtClean="0"/>
          </a:p>
          <a:p>
            <a:pPr lvl="1" eaLnBrk="1" hangingPunct="1"/>
            <a:r>
              <a:rPr lang="zh-CN" altLang="zh-CN" dirty="0"/>
              <a:t>既可用在客户机端也可用在服务器</a:t>
            </a:r>
            <a:r>
              <a:rPr lang="zh-CN" altLang="zh-CN" dirty="0" smtClean="0"/>
              <a:t>端</a:t>
            </a:r>
            <a:endParaRPr lang="en-US" dirty="0" smtClean="0"/>
          </a:p>
          <a:p>
            <a:pPr lvl="2" eaLnBrk="1" hangingPunct="1"/>
            <a:r>
              <a:rPr lang="zh-CN" altLang="zh-CN" dirty="0"/>
              <a:t>搭配使用或辅之以内容过滤的其他技术</a:t>
            </a:r>
            <a:endParaRPr lang="en-US" dirty="0" smtClean="0"/>
          </a:p>
        </p:txBody>
      </p:sp>
      <p:sp>
        <p:nvSpPr>
          <p:cNvPr id="4301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9F9541D-4CA0-4017-A944-B07379BC75E3}" type="slidenum">
              <a:rPr lang="en-US" smtClean="0"/>
              <a:pPr eaLnBrk="1" hangingPunct="1"/>
              <a:t>40</a:t>
            </a:fld>
            <a:endParaRPr lang="en-US"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A9BE4D1-7900-44E0-8288-092015A0744C}" type="slidenum">
              <a:rPr lang="en-US" smtClean="0"/>
              <a:pPr eaLnBrk="1" hangingPunct="1"/>
              <a:t>41</a:t>
            </a:fld>
            <a:endParaRPr lang="en-US" dirty="0" smtClean="0"/>
          </a:p>
        </p:txBody>
      </p:sp>
      <p:sp>
        <p:nvSpPr>
          <p:cNvPr id="44036"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44037" name="Rectangle 3"/>
          <p:cNvSpPr>
            <a:spLocks noGrp="1" noChangeArrowheads="1"/>
          </p:cNvSpPr>
          <p:nvPr>
            <p:ph type="body" idx="1"/>
          </p:nvPr>
        </p:nvSpPr>
        <p:spPr/>
        <p:txBody>
          <a:bodyPr/>
          <a:lstStyle/>
          <a:p>
            <a:pPr eaLnBrk="1" hangingPunct="1"/>
            <a:r>
              <a:rPr lang="zh-CN" altLang="en-US" dirty="0"/>
              <a:t>问答式内容</a:t>
            </a:r>
            <a:r>
              <a:rPr lang="zh-CN" altLang="en-US" dirty="0" smtClean="0"/>
              <a:t>过滤</a:t>
            </a:r>
            <a:endParaRPr lang="en-US" dirty="0" smtClean="0"/>
          </a:p>
          <a:p>
            <a:pPr lvl="1" eaLnBrk="1" hangingPunct="1"/>
            <a:r>
              <a:rPr lang="zh-CN" altLang="zh-CN" dirty="0"/>
              <a:t>对邮件和白名单进行比</a:t>
            </a:r>
            <a:r>
              <a:rPr lang="zh-CN" altLang="zh-CN" dirty="0" smtClean="0"/>
              <a:t>对</a:t>
            </a:r>
            <a:endParaRPr lang="en-US" dirty="0" smtClean="0"/>
          </a:p>
          <a:p>
            <a:pPr lvl="2" eaLnBrk="1" hangingPunct="1"/>
            <a:r>
              <a:rPr lang="zh-CN" altLang="zh-CN" dirty="0"/>
              <a:t>如果发信人地址不在白名单上，就会自动向发送者发出</a:t>
            </a:r>
            <a:r>
              <a:rPr lang="zh-CN" altLang="zh-CN" dirty="0" smtClean="0"/>
              <a:t>邮件</a:t>
            </a:r>
            <a:r>
              <a:rPr lang="zh-CN" altLang="en-US" dirty="0" smtClean="0"/>
              <a:t>（问）</a:t>
            </a:r>
            <a:endParaRPr lang="en-US" dirty="0" smtClean="0"/>
          </a:p>
          <a:p>
            <a:pPr lvl="2" eaLnBrk="1" hangingPunct="1"/>
            <a:r>
              <a:rPr lang="zh-CN" altLang="zh-CN" dirty="0"/>
              <a:t>让发送者答复所提的</a:t>
            </a:r>
            <a:r>
              <a:rPr lang="zh-CN" altLang="zh-CN" dirty="0" smtClean="0"/>
              <a:t>问题</a:t>
            </a:r>
            <a:r>
              <a:rPr lang="zh-CN" altLang="en-US" dirty="0" smtClean="0"/>
              <a:t>（答）</a:t>
            </a:r>
            <a:endParaRPr lang="en-US" dirty="0" smtClean="0"/>
          </a:p>
          <a:p>
            <a:pPr lvl="2" eaLnBrk="1" hangingPunct="1"/>
            <a:r>
              <a:rPr lang="zh-CN" altLang="zh-CN" dirty="0"/>
              <a:t>回复中必须包含对邮件中提出的盘问进行</a:t>
            </a:r>
            <a:r>
              <a:rPr lang="zh-CN" altLang="zh-CN" dirty="0" smtClean="0"/>
              <a:t>回答</a:t>
            </a:r>
            <a:endParaRPr lang="en-US" dirty="0" smtClean="0"/>
          </a:p>
          <a:p>
            <a:pPr lvl="1" eaLnBrk="1" hangingPunct="1"/>
            <a:r>
              <a:rPr lang="zh-CN" altLang="zh-CN" dirty="0"/>
              <a:t>问题往往设计得让人容易</a:t>
            </a:r>
            <a:r>
              <a:rPr lang="zh-CN" altLang="zh-CN" dirty="0" smtClean="0"/>
              <a:t>回答</a:t>
            </a:r>
            <a:endParaRPr lang="en-US" dirty="0" smtClean="0"/>
          </a:p>
          <a:p>
            <a:pPr lvl="1" eaLnBrk="1" hangingPunct="1"/>
            <a:r>
              <a:rPr lang="zh-CN" altLang="zh-CN" dirty="0"/>
              <a:t>进一步</a:t>
            </a:r>
            <a:r>
              <a:rPr lang="zh-CN" altLang="zh-CN" dirty="0" smtClean="0"/>
              <a:t>了解</a:t>
            </a:r>
            <a:endParaRPr lang="en-US" dirty="0" smtClean="0"/>
          </a:p>
          <a:p>
            <a:pPr lvl="2" eaLnBrk="1" hangingPunct="1"/>
            <a:r>
              <a:rPr lang="zh-CN" altLang="zh-CN" dirty="0"/>
              <a:t>卡耐基梅隆大学的</a:t>
            </a:r>
            <a:r>
              <a:rPr lang="en-US" altLang="zh-CN" dirty="0"/>
              <a:t>CAPTCHA</a:t>
            </a:r>
            <a:r>
              <a:rPr lang="zh-CN" altLang="zh-CN" dirty="0"/>
              <a:t>计划网站</a:t>
            </a:r>
            <a:endParaRPr 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6B2384AD-2DF1-413E-B2E9-778969F18184}" type="slidenum">
              <a:rPr lang="en-US" sz="1400"/>
              <a:pPr algn="r" eaLnBrk="1" hangingPunct="1"/>
              <a:t>42</a:t>
            </a:fld>
            <a:endParaRPr lang="en-US" sz="1400" dirty="0"/>
          </a:p>
        </p:txBody>
      </p:sp>
      <p:sp>
        <p:nvSpPr>
          <p:cNvPr id="45059" name="Rectangle 2"/>
          <p:cNvSpPr>
            <a:spLocks noGrp="1" noChangeArrowheads="1"/>
          </p:cNvSpPr>
          <p:nvPr>
            <p:ph type="title" idx="4294967295"/>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45060" name="Rectangle 3"/>
          <p:cNvSpPr>
            <a:spLocks noGrp="1" noChangeArrowheads="1"/>
          </p:cNvSpPr>
          <p:nvPr>
            <p:ph type="body" idx="4294967295"/>
          </p:nvPr>
        </p:nvSpPr>
        <p:spPr>
          <a:xfrm>
            <a:off x="457200" y="4465638"/>
            <a:ext cx="8229600" cy="1858962"/>
          </a:xfrm>
        </p:spPr>
        <p:txBody>
          <a:bodyPr/>
          <a:lstStyle/>
          <a:p>
            <a:pPr eaLnBrk="1" hangingPunct="1"/>
            <a:r>
              <a:rPr lang="zh-CN" altLang="zh-CN" dirty="0"/>
              <a:t>主要</a:t>
            </a:r>
            <a:r>
              <a:rPr lang="zh-CN" altLang="zh-CN" dirty="0" smtClean="0"/>
              <a:t>缺点</a:t>
            </a:r>
            <a:endParaRPr lang="en-US" dirty="0" smtClean="0"/>
          </a:p>
          <a:p>
            <a:pPr lvl="1" eaLnBrk="1" hangingPunct="1"/>
            <a:r>
              <a:rPr lang="zh-CN" altLang="zh-CN" dirty="0"/>
              <a:t>被</a:t>
            </a:r>
            <a:r>
              <a:rPr lang="zh-CN" altLang="zh-CN" dirty="0" smtClean="0"/>
              <a:t>滥用</a:t>
            </a:r>
            <a:endParaRPr lang="en-US" dirty="0" smtClean="0"/>
          </a:p>
          <a:p>
            <a:pPr lvl="1" eaLnBrk="1" hangingPunct="1"/>
            <a:r>
              <a:rPr lang="zh-CN" altLang="zh-CN" dirty="0"/>
              <a:t>成千上万封询问信的狂轰滥炸</a:t>
            </a:r>
            <a:endParaRPr lang="en-US" dirty="0" smtClean="0"/>
          </a:p>
        </p:txBody>
      </p:sp>
      <p:sp>
        <p:nvSpPr>
          <p:cNvPr id="45061" name="Rectangle 7"/>
          <p:cNvSpPr>
            <a:spLocks noChangeArrowheads="1"/>
          </p:cNvSpPr>
          <p:nvPr/>
        </p:nvSpPr>
        <p:spPr bwMode="auto">
          <a:xfrm>
            <a:off x="609600" y="3976688"/>
            <a:ext cx="4172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1" dirty="0"/>
              <a:t>图</a:t>
            </a:r>
            <a:r>
              <a:rPr lang="en-US" altLang="zh-CN" b="1" dirty="0"/>
              <a:t>8-6 </a:t>
            </a:r>
            <a:r>
              <a:rPr lang="en-US" altLang="zh-CN" b="1" dirty="0" smtClean="0"/>
              <a:t> </a:t>
            </a:r>
            <a:r>
              <a:rPr lang="zh-CN" altLang="zh-CN" dirty="0" smtClean="0"/>
              <a:t>使用</a:t>
            </a:r>
            <a:r>
              <a:rPr lang="zh-CN" altLang="zh-CN" dirty="0"/>
              <a:t>变形字母和数字询问的例子</a:t>
            </a:r>
            <a:endParaRPr lang="en-US" dirty="0"/>
          </a:p>
        </p:txBody>
      </p:sp>
      <p:sp>
        <p:nvSpPr>
          <p:cNvPr id="45063"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6DED6CC-48C6-47DC-8982-1345C76301E0}" type="slidenum">
              <a:rPr lang="en-US" smtClean="0"/>
              <a:pPr eaLnBrk="1" hangingPunct="1"/>
              <a:t>42</a:t>
            </a:fld>
            <a:endParaRPr lang="en-US" dirty="0" smtClean="0"/>
          </a:p>
        </p:txBody>
      </p:sp>
      <p:sp>
        <p:nvSpPr>
          <p:cNvPr id="45065" name="TextBox 10"/>
          <p:cNvSpPr txBox="1">
            <a:spLocks noChangeArrowheads="1"/>
          </p:cNvSpPr>
          <p:nvPr/>
        </p:nvSpPr>
        <p:spPr bwMode="auto">
          <a:xfrm rot="-5400000">
            <a:off x="7165182" y="2355056"/>
            <a:ext cx="2647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t>© Cengage Learning 2013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524000"/>
            <a:ext cx="7200900" cy="23622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16A6E7B-E1B6-409C-8DA0-BD38B9C4DAFD}" type="slidenum">
              <a:rPr lang="en-US" smtClean="0"/>
              <a:pPr eaLnBrk="1" hangingPunct="1"/>
              <a:t>43</a:t>
            </a:fld>
            <a:endParaRPr lang="en-US" dirty="0" smtClean="0"/>
          </a:p>
        </p:txBody>
      </p:sp>
      <p:sp>
        <p:nvSpPr>
          <p:cNvPr id="46084"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46085" name="Rectangle 3"/>
          <p:cNvSpPr>
            <a:spLocks noGrp="1" noChangeArrowheads="1"/>
          </p:cNvSpPr>
          <p:nvPr>
            <p:ph type="body" idx="1"/>
          </p:nvPr>
        </p:nvSpPr>
        <p:spPr/>
        <p:txBody>
          <a:bodyPr/>
          <a:lstStyle/>
          <a:p>
            <a:pPr eaLnBrk="1" hangingPunct="1"/>
            <a:r>
              <a:rPr lang="zh-CN" altLang="en-US" dirty="0"/>
              <a:t>高级内容</a:t>
            </a:r>
            <a:r>
              <a:rPr lang="zh-CN" altLang="en-US" dirty="0" smtClean="0"/>
              <a:t>过滤</a:t>
            </a:r>
            <a:endParaRPr lang="en-US" dirty="0" smtClean="0"/>
          </a:p>
          <a:p>
            <a:pPr lvl="1" eaLnBrk="1" hangingPunct="1"/>
            <a:r>
              <a:rPr lang="zh-CN" altLang="zh-CN" dirty="0"/>
              <a:t>技术效果要</a:t>
            </a:r>
            <a:r>
              <a:rPr lang="zh-CN" altLang="zh-CN" dirty="0" smtClean="0"/>
              <a:t>好得多</a:t>
            </a:r>
            <a:endParaRPr lang="en-US" dirty="0" smtClean="0"/>
          </a:p>
          <a:p>
            <a:pPr lvl="1" eaLnBrk="1" hangingPunct="1"/>
            <a:r>
              <a:rPr lang="zh-CN" altLang="zh-CN" dirty="0"/>
              <a:t>很多高级内容过滤软件都是在电子邮件内容里查找垃圾信息的识别</a:t>
            </a:r>
            <a:r>
              <a:rPr lang="zh-CN" altLang="zh-CN" dirty="0" smtClean="0"/>
              <a:t>点</a:t>
            </a:r>
            <a:endParaRPr lang="en-US" dirty="0" smtClean="0"/>
          </a:p>
          <a:p>
            <a:pPr lvl="2" eaLnBrk="1" hangingPunct="1"/>
            <a:r>
              <a:rPr lang="zh-CN" altLang="zh-CN" dirty="0"/>
              <a:t>识别点</a:t>
            </a:r>
            <a:r>
              <a:rPr lang="en-US" dirty="0" smtClean="0"/>
              <a:t>:</a:t>
            </a:r>
            <a:r>
              <a:rPr lang="zh-CN" altLang="zh-CN" dirty="0"/>
              <a:t>提高该邮件的垃圾邮件的得</a:t>
            </a:r>
            <a:r>
              <a:rPr lang="zh-CN" altLang="zh-CN" dirty="0" smtClean="0"/>
              <a:t>分值</a:t>
            </a:r>
            <a:endParaRPr lang="en-US" dirty="0" smtClean="0"/>
          </a:p>
          <a:p>
            <a:pPr lvl="1" eaLnBrk="1" hangingPunct="1"/>
            <a:r>
              <a:rPr lang="zh-CN" altLang="zh-CN" dirty="0"/>
              <a:t>识别</a:t>
            </a:r>
            <a:r>
              <a:rPr lang="zh-CN" altLang="zh-CN" dirty="0" smtClean="0"/>
              <a:t>点</a:t>
            </a:r>
            <a:r>
              <a:rPr lang="zh-CN" altLang="en-US" dirty="0" smtClean="0"/>
              <a:t>类型</a:t>
            </a:r>
            <a:endParaRPr lang="en-US" dirty="0" smtClean="0"/>
          </a:p>
          <a:p>
            <a:pPr lvl="2" eaLnBrk="1" hangingPunct="1"/>
            <a:r>
              <a:rPr lang="zh-CN" altLang="zh-CN" dirty="0"/>
              <a:t>字、词组、</a:t>
            </a:r>
            <a:r>
              <a:rPr lang="en-US" altLang="zh-CN" dirty="0"/>
              <a:t>HTML</a:t>
            </a:r>
            <a:r>
              <a:rPr lang="zh-CN" altLang="zh-CN" dirty="0" smtClean="0"/>
              <a:t>码</a:t>
            </a:r>
            <a:r>
              <a:rPr lang="zh-CN" altLang="en-US" dirty="0" smtClean="0"/>
              <a:t>，</a:t>
            </a:r>
            <a:r>
              <a:rPr lang="zh-CN" altLang="zh-CN" dirty="0"/>
              <a:t>一些文字在邮件中位置的</a:t>
            </a:r>
            <a:r>
              <a:rPr lang="zh-CN" altLang="zh-CN" dirty="0" smtClean="0"/>
              <a:t>信息</a:t>
            </a:r>
            <a:endParaRPr lang="en-US" dirty="0" smtClean="0"/>
          </a:p>
          <a:p>
            <a:pPr lvl="1" eaLnBrk="1" hangingPunct="1"/>
            <a:r>
              <a:rPr lang="zh-CN" altLang="en-US" dirty="0" smtClean="0"/>
              <a:t>问题</a:t>
            </a:r>
            <a:endParaRPr lang="en-US" dirty="0" smtClean="0"/>
          </a:p>
          <a:p>
            <a:pPr lvl="2" eaLnBrk="1" hangingPunct="1"/>
            <a:r>
              <a:rPr lang="zh-CN" altLang="zh-CN" dirty="0"/>
              <a:t>找到一组有效的识别点，发送垃圾邮件者就不再使用它们</a:t>
            </a:r>
            <a:endParaRPr lang="en-US"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47107" name="Rectangle 3"/>
          <p:cNvSpPr>
            <a:spLocks noGrp="1" noChangeArrowheads="1"/>
          </p:cNvSpPr>
          <p:nvPr>
            <p:ph type="body" idx="1"/>
          </p:nvPr>
        </p:nvSpPr>
        <p:spPr/>
        <p:txBody>
          <a:bodyPr/>
          <a:lstStyle/>
          <a:p>
            <a:pPr lvl="1" eaLnBrk="1" hangingPunct="1"/>
            <a:r>
              <a:rPr lang="zh-CN" altLang="zh-CN" dirty="0" smtClean="0"/>
              <a:t>贝叶斯</a:t>
            </a:r>
            <a:r>
              <a:rPr lang="zh-CN" altLang="zh-CN" dirty="0"/>
              <a:t>统计学</a:t>
            </a:r>
            <a:r>
              <a:rPr lang="zh-CN" altLang="zh-CN" dirty="0" smtClean="0"/>
              <a:t>手段</a:t>
            </a:r>
            <a:endParaRPr lang="en-US" dirty="0" smtClean="0"/>
          </a:p>
          <a:p>
            <a:pPr lvl="2" eaLnBrk="1" hangingPunct="1"/>
            <a:r>
              <a:rPr lang="zh-CN" altLang="zh-CN" dirty="0"/>
              <a:t>用额外知识来修正先前估计的</a:t>
            </a:r>
            <a:r>
              <a:rPr lang="zh-CN" altLang="zh-CN" dirty="0" smtClean="0"/>
              <a:t>概率</a:t>
            </a:r>
            <a:endParaRPr lang="en-US" dirty="0" smtClean="0"/>
          </a:p>
          <a:p>
            <a:pPr lvl="1" eaLnBrk="1" hangingPunct="1"/>
            <a:r>
              <a:rPr lang="zh-CN" altLang="zh-CN" dirty="0"/>
              <a:t>朴素贝叶斯过滤</a:t>
            </a:r>
            <a:r>
              <a:rPr lang="zh-CN" altLang="zh-CN" dirty="0" smtClean="0"/>
              <a:t>软件</a:t>
            </a:r>
            <a:r>
              <a:rPr lang="en-US" b="1" dirty="0" smtClean="0"/>
              <a:t> </a:t>
            </a:r>
          </a:p>
          <a:p>
            <a:pPr lvl="2" eaLnBrk="1" hangingPunct="1"/>
            <a:r>
              <a:rPr lang="zh-CN" altLang="zh-CN" dirty="0"/>
              <a:t>开始并不对信息进行</a:t>
            </a:r>
            <a:r>
              <a:rPr lang="zh-CN" altLang="zh-CN" dirty="0" smtClean="0"/>
              <a:t>分类</a:t>
            </a:r>
            <a:endParaRPr lang="en-US" dirty="0" smtClean="0"/>
          </a:p>
          <a:p>
            <a:pPr lvl="2" eaLnBrk="1" hangingPunct="1"/>
            <a:r>
              <a:rPr lang="zh-CN" altLang="zh-CN" dirty="0"/>
              <a:t>用户查看分类过的</a:t>
            </a:r>
            <a:r>
              <a:rPr lang="zh-CN" altLang="zh-CN" dirty="0" smtClean="0"/>
              <a:t>邮件</a:t>
            </a:r>
            <a:endParaRPr lang="en-US" dirty="0" smtClean="0"/>
          </a:p>
          <a:p>
            <a:pPr lvl="2" eaLnBrk="1" hangingPunct="1"/>
            <a:r>
              <a:rPr lang="zh-CN" altLang="zh-CN" dirty="0"/>
              <a:t>成功识别</a:t>
            </a:r>
            <a:r>
              <a:rPr lang="zh-CN" altLang="zh-CN" dirty="0" smtClean="0"/>
              <a:t>出垃圾邮件</a:t>
            </a:r>
            <a:endParaRPr lang="en-US" dirty="0" smtClean="0"/>
          </a:p>
          <a:p>
            <a:pPr lvl="2" eaLnBrk="1" hangingPunct="1"/>
            <a:r>
              <a:rPr lang="zh-CN" altLang="zh-CN" dirty="0"/>
              <a:t>过滤软件对垃圾邮件的识别率能</a:t>
            </a:r>
            <a:r>
              <a:rPr lang="zh-CN" altLang="zh-CN" dirty="0" smtClean="0"/>
              <a:t>提高</a:t>
            </a:r>
            <a:endParaRPr lang="en-US" dirty="0" smtClean="0"/>
          </a:p>
        </p:txBody>
      </p:sp>
      <p:sp>
        <p:nvSpPr>
          <p:cNvPr id="4710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142AA4C-25AB-4B32-82F9-34D352EEFBA0}" type="slidenum">
              <a:rPr lang="en-US" smtClean="0"/>
              <a:pPr eaLnBrk="1" hangingPunct="1"/>
              <a:t>44</a:t>
            </a:fld>
            <a:endParaRPr lang="en-US"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5DD062B-319F-444A-8434-23E6FCCA8709}" type="slidenum">
              <a:rPr lang="en-US" smtClean="0"/>
              <a:pPr eaLnBrk="1" hangingPunct="1"/>
              <a:t>45</a:t>
            </a:fld>
            <a:endParaRPr lang="en-US" dirty="0" smtClean="0"/>
          </a:p>
        </p:txBody>
      </p:sp>
      <p:sp>
        <p:nvSpPr>
          <p:cNvPr id="48132"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48133" name="Rectangle 3"/>
          <p:cNvSpPr>
            <a:spLocks noGrp="1" noChangeArrowheads="1"/>
          </p:cNvSpPr>
          <p:nvPr>
            <p:ph type="body" idx="1"/>
          </p:nvPr>
        </p:nvSpPr>
        <p:spPr/>
        <p:txBody>
          <a:bodyPr/>
          <a:lstStyle/>
          <a:p>
            <a:pPr lvl="1" eaLnBrk="1" hangingPunct="1"/>
            <a:r>
              <a:rPr lang="zh-CN" altLang="zh-CN" dirty="0"/>
              <a:t>朴素贝叶斯过滤</a:t>
            </a:r>
            <a:r>
              <a:rPr lang="zh-CN" altLang="zh-CN" dirty="0" smtClean="0"/>
              <a:t>软件成功</a:t>
            </a:r>
            <a:r>
              <a:rPr lang="zh-CN" altLang="en-US" dirty="0" smtClean="0"/>
              <a:t>率</a:t>
            </a:r>
            <a:endParaRPr lang="en-US" dirty="0" smtClean="0"/>
          </a:p>
          <a:p>
            <a:pPr lvl="2" eaLnBrk="1" hangingPunct="1"/>
            <a:r>
              <a:rPr lang="zh-CN" altLang="zh-CN" dirty="0"/>
              <a:t>几十个分类过的</a:t>
            </a:r>
            <a:r>
              <a:rPr lang="zh-CN" altLang="zh-CN" dirty="0" smtClean="0"/>
              <a:t>邮件</a:t>
            </a:r>
            <a:r>
              <a:rPr lang="en-US" dirty="0" smtClean="0"/>
              <a:t>: </a:t>
            </a:r>
            <a:r>
              <a:rPr lang="en-US" altLang="zh-CN" dirty="0"/>
              <a:t>80</a:t>
            </a:r>
            <a:r>
              <a:rPr lang="zh-CN" altLang="zh-CN" dirty="0"/>
              <a:t>％</a:t>
            </a:r>
            <a:r>
              <a:rPr lang="zh-CN" altLang="zh-CN" dirty="0" smtClean="0"/>
              <a:t>左右</a:t>
            </a:r>
            <a:endParaRPr lang="en-US" dirty="0" smtClean="0"/>
          </a:p>
          <a:p>
            <a:pPr lvl="2" eaLnBrk="1" hangingPunct="1"/>
            <a:r>
              <a:rPr lang="zh-CN" altLang="en-US" dirty="0" smtClean="0"/>
              <a:t>最终</a:t>
            </a:r>
            <a:r>
              <a:rPr lang="en-US" dirty="0" smtClean="0"/>
              <a:t>:</a:t>
            </a:r>
            <a:r>
              <a:rPr lang="zh-CN" altLang="zh-CN" dirty="0"/>
              <a:t>识别率能提高到</a:t>
            </a:r>
            <a:r>
              <a:rPr lang="en-US" altLang="zh-CN" dirty="0"/>
              <a:t>95</a:t>
            </a:r>
            <a:r>
              <a:rPr lang="zh-CN" altLang="zh-CN" dirty="0"/>
              <a:t>％</a:t>
            </a:r>
            <a:r>
              <a:rPr lang="zh-CN" altLang="zh-CN" dirty="0" smtClean="0"/>
              <a:t>以上</a:t>
            </a:r>
            <a:endParaRPr lang="en-US" dirty="0" smtClean="0"/>
          </a:p>
          <a:p>
            <a:pPr lvl="1" eaLnBrk="1" hangingPunct="1"/>
            <a:r>
              <a:rPr lang="en-US" dirty="0" smtClean="0"/>
              <a:t>2002</a:t>
            </a:r>
            <a:r>
              <a:rPr lang="zh-CN" altLang="en-US" dirty="0" smtClean="0"/>
              <a:t>年</a:t>
            </a:r>
            <a:r>
              <a:rPr lang="en-US" dirty="0" smtClean="0"/>
              <a:t>: </a:t>
            </a:r>
            <a:r>
              <a:rPr lang="en-US" dirty="0" err="1" smtClean="0"/>
              <a:t>POPFile</a:t>
            </a:r>
            <a:r>
              <a:rPr lang="zh-CN" altLang="en-US" dirty="0"/>
              <a:t>发布</a:t>
            </a:r>
            <a:endParaRPr lang="en-US" dirty="0" smtClean="0"/>
          </a:p>
          <a:p>
            <a:pPr lvl="2" eaLnBrk="1" hangingPunct="1"/>
            <a:r>
              <a:rPr lang="zh-CN" altLang="en-US" dirty="0" smtClean="0"/>
              <a:t>首个</a:t>
            </a:r>
            <a:r>
              <a:rPr lang="zh-CN" altLang="zh-CN" dirty="0" smtClean="0"/>
              <a:t>个人</a:t>
            </a:r>
            <a:r>
              <a:rPr lang="zh-CN" altLang="zh-CN" dirty="0"/>
              <a:t>版贝叶斯过滤</a:t>
            </a:r>
            <a:r>
              <a:rPr lang="zh-CN" altLang="zh-CN" dirty="0" smtClean="0"/>
              <a:t>软件</a:t>
            </a:r>
            <a:endParaRPr lang="en-US" dirty="0" smtClean="0"/>
          </a:p>
          <a:p>
            <a:pPr lvl="2" eaLnBrk="1" hangingPunct="1"/>
            <a:r>
              <a:rPr lang="zh-CN" altLang="zh-CN" dirty="0"/>
              <a:t>开放源码</a:t>
            </a:r>
            <a:r>
              <a:rPr lang="zh-CN" altLang="zh-CN" dirty="0" smtClean="0"/>
              <a:t>软件</a:t>
            </a:r>
            <a:endParaRPr lang="en-US" dirty="0" smtClean="0"/>
          </a:p>
          <a:p>
            <a:pPr lvl="2" eaLnBrk="1" hangingPunct="1"/>
            <a:r>
              <a:rPr lang="zh-CN" altLang="zh-CN" dirty="0"/>
              <a:t>安装在用户的客户机</a:t>
            </a:r>
            <a:r>
              <a:rPr lang="zh-CN" altLang="zh-CN" dirty="0" smtClean="0"/>
              <a:t>端</a:t>
            </a:r>
            <a:endParaRPr lang="en-US" dirty="0" smtClean="0"/>
          </a:p>
          <a:p>
            <a:pPr lvl="2" eaLnBrk="1" hangingPunct="1"/>
            <a:r>
              <a:rPr lang="zh-CN" altLang="zh-CN" dirty="0"/>
              <a:t>支持各种邮件客户机软件</a:t>
            </a:r>
            <a:r>
              <a:rPr lang="en-US" dirty="0" smtClean="0"/>
              <a:t>: </a:t>
            </a:r>
            <a:r>
              <a:rPr lang="en-US" altLang="zh-CN" dirty="0"/>
              <a:t>POP</a:t>
            </a:r>
            <a:r>
              <a:rPr lang="zh-CN" altLang="zh-CN" dirty="0"/>
              <a:t>（邮局）协议接收邮件</a:t>
            </a:r>
            <a:endParaRPr lang="en-US"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26177C0-322A-4AC2-AD17-131B4CE8F25C}" type="slidenum">
              <a:rPr lang="en-US" smtClean="0"/>
              <a:pPr eaLnBrk="1" hangingPunct="1"/>
              <a:t>46</a:t>
            </a:fld>
            <a:endParaRPr lang="en-US" dirty="0" smtClean="0"/>
          </a:p>
        </p:txBody>
      </p:sp>
      <p:sp>
        <p:nvSpPr>
          <p:cNvPr id="49156"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49157" name="Rectangle 3"/>
          <p:cNvSpPr>
            <a:spLocks noGrp="1" noChangeArrowheads="1"/>
          </p:cNvSpPr>
          <p:nvPr>
            <p:ph type="body" idx="1"/>
          </p:nvPr>
        </p:nvSpPr>
        <p:spPr/>
        <p:txBody>
          <a:bodyPr/>
          <a:lstStyle/>
          <a:p>
            <a:pPr lvl="1" eaLnBrk="1" hangingPunct="1">
              <a:lnSpc>
                <a:spcPct val="90000"/>
              </a:lnSpc>
            </a:pPr>
            <a:r>
              <a:rPr lang="zh-CN" altLang="zh-CN" dirty="0"/>
              <a:t>贝叶斯过滤</a:t>
            </a:r>
            <a:r>
              <a:rPr lang="zh-CN" altLang="zh-CN" dirty="0" smtClean="0"/>
              <a:t>软件</a:t>
            </a:r>
            <a:r>
              <a:rPr lang="zh-CN" altLang="en-US" dirty="0" smtClean="0"/>
              <a:t>的有效性</a:t>
            </a:r>
            <a:endParaRPr lang="en-US" dirty="0" smtClean="0"/>
          </a:p>
          <a:p>
            <a:pPr lvl="2" eaLnBrk="1" hangingPunct="1">
              <a:lnSpc>
                <a:spcPct val="90000"/>
              </a:lnSpc>
            </a:pPr>
            <a:r>
              <a:rPr lang="zh-CN" altLang="zh-CN" dirty="0"/>
              <a:t>非常有效的客户机级过滤</a:t>
            </a:r>
            <a:r>
              <a:rPr lang="zh-CN" altLang="zh-CN" dirty="0" smtClean="0"/>
              <a:t>软件</a:t>
            </a:r>
            <a:endParaRPr lang="en-US" dirty="0" smtClean="0"/>
          </a:p>
          <a:p>
            <a:pPr lvl="2" eaLnBrk="1" hangingPunct="1">
              <a:lnSpc>
                <a:spcPct val="90000"/>
              </a:lnSpc>
            </a:pPr>
            <a:r>
              <a:rPr lang="zh-CN" altLang="zh-CN" dirty="0"/>
              <a:t>主要缺点</a:t>
            </a:r>
            <a:r>
              <a:rPr lang="en-US" dirty="0" smtClean="0"/>
              <a:t>:</a:t>
            </a:r>
            <a:r>
              <a:rPr lang="zh-CN" altLang="zh-CN" dirty="0"/>
              <a:t>需要用户不断维护更新</a:t>
            </a:r>
            <a:endParaRPr lang="en-US"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4637D86-3DE4-4D7A-9526-9948C0F43A26}" type="slidenum">
              <a:rPr lang="en-US" smtClean="0"/>
              <a:pPr eaLnBrk="1" hangingPunct="1"/>
              <a:t>47</a:t>
            </a:fld>
            <a:endParaRPr lang="en-US" dirty="0" smtClean="0"/>
          </a:p>
        </p:txBody>
      </p:sp>
      <p:sp>
        <p:nvSpPr>
          <p:cNvPr id="50180"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50181" name="Rectangle 3"/>
          <p:cNvSpPr>
            <a:spLocks noGrp="1" noChangeArrowheads="1"/>
          </p:cNvSpPr>
          <p:nvPr>
            <p:ph type="body" idx="1"/>
          </p:nvPr>
        </p:nvSpPr>
        <p:spPr/>
        <p:txBody>
          <a:bodyPr/>
          <a:lstStyle/>
          <a:p>
            <a:pPr eaLnBrk="1" hangingPunct="1"/>
            <a:r>
              <a:rPr lang="zh-CN" altLang="zh-CN" dirty="0"/>
              <a:t>法律</a:t>
            </a:r>
            <a:r>
              <a:rPr lang="zh-CN" altLang="zh-CN" dirty="0" smtClean="0"/>
              <a:t>手段</a:t>
            </a:r>
            <a:endParaRPr lang="en-US" dirty="0" smtClean="0"/>
          </a:p>
          <a:p>
            <a:pPr lvl="1" eaLnBrk="1" hangingPunct="1"/>
            <a:r>
              <a:rPr lang="en-US" dirty="0" smtClean="0"/>
              <a:t>2004</a:t>
            </a:r>
            <a:r>
              <a:rPr lang="zh-CN" altLang="en-US" dirty="0" smtClean="0"/>
              <a:t>年</a:t>
            </a:r>
            <a:r>
              <a:rPr lang="en-US" altLang="zh-CN" dirty="0" smtClean="0"/>
              <a:t>1</a:t>
            </a:r>
            <a:r>
              <a:rPr lang="zh-CN" altLang="en-US" dirty="0" smtClean="0"/>
              <a:t>月</a:t>
            </a:r>
            <a:r>
              <a:rPr lang="en-US" dirty="0" smtClean="0"/>
              <a:t>:</a:t>
            </a:r>
            <a:r>
              <a:rPr lang="zh-CN" altLang="zh-CN" dirty="0"/>
              <a:t>美国的</a:t>
            </a:r>
            <a:r>
              <a:rPr lang="zh-CN" altLang="zh-CN" dirty="0" smtClean="0"/>
              <a:t>《控制滥发色情与营销邮件法案》开始生效</a:t>
            </a:r>
            <a:endParaRPr lang="en-US" dirty="0" smtClean="0"/>
          </a:p>
          <a:p>
            <a:pPr lvl="2" eaLnBrk="1" hangingPunct="1"/>
            <a:r>
              <a:rPr lang="zh-CN" altLang="en-US" dirty="0" smtClean="0"/>
              <a:t>头</a:t>
            </a:r>
            <a:r>
              <a:rPr lang="en-US" altLang="zh-CN" dirty="0" smtClean="0"/>
              <a:t>3</a:t>
            </a:r>
            <a:r>
              <a:rPr lang="zh-CN" altLang="zh-CN" dirty="0"/>
              <a:t>月垃圾邮件的比例有所</a:t>
            </a:r>
            <a:r>
              <a:rPr lang="zh-CN" altLang="zh-CN" dirty="0" smtClean="0"/>
              <a:t>下降</a:t>
            </a:r>
            <a:endParaRPr lang="en-US" dirty="0" smtClean="0"/>
          </a:p>
          <a:p>
            <a:pPr lvl="1" eaLnBrk="1" hangingPunct="1"/>
            <a:r>
              <a:rPr lang="zh-CN" altLang="zh-CN" dirty="0"/>
              <a:t>发现这种威胁并未成为</a:t>
            </a:r>
            <a:r>
              <a:rPr lang="zh-CN" altLang="zh-CN" dirty="0" smtClean="0"/>
              <a:t>现实</a:t>
            </a:r>
            <a:endParaRPr lang="en-US" dirty="0" smtClean="0"/>
          </a:p>
          <a:p>
            <a:pPr lvl="2" eaLnBrk="1" hangingPunct="1"/>
            <a:r>
              <a:rPr lang="zh-CN" altLang="zh-CN" dirty="0"/>
              <a:t>继续开始</a:t>
            </a:r>
            <a:r>
              <a:rPr lang="zh-CN" altLang="zh-CN" dirty="0" smtClean="0"/>
              <a:t>“活动”</a:t>
            </a:r>
            <a:r>
              <a:rPr lang="en-US" dirty="0" smtClean="0"/>
              <a:t> </a:t>
            </a:r>
          </a:p>
          <a:p>
            <a:pPr lvl="1" eaLnBrk="1" hangingPunct="1"/>
            <a:r>
              <a:rPr lang="zh-CN" altLang="zh-CN" dirty="0" smtClean="0"/>
              <a:t>《反垃圾邮件法》</a:t>
            </a:r>
            <a:r>
              <a:rPr lang="zh-CN" altLang="en-US" dirty="0" smtClean="0"/>
              <a:t>规定</a:t>
            </a:r>
            <a:r>
              <a:rPr lang="en-US" dirty="0" smtClean="0"/>
              <a:t>:</a:t>
            </a:r>
          </a:p>
          <a:p>
            <a:pPr lvl="2" eaLnBrk="1" hangingPunct="1"/>
            <a:r>
              <a:rPr lang="zh-CN" altLang="zh-CN" dirty="0"/>
              <a:t>第一次动用法律手段来控制垃圾</a:t>
            </a:r>
            <a:r>
              <a:rPr lang="zh-CN" altLang="zh-CN" dirty="0" smtClean="0"/>
              <a:t>邮件</a:t>
            </a:r>
            <a:endParaRPr lang="en-US" dirty="0" smtClean="0"/>
          </a:p>
          <a:p>
            <a:pPr lvl="2" eaLnBrk="1" hangingPunct="1"/>
            <a:r>
              <a:rPr lang="zh-CN" altLang="zh-CN" dirty="0"/>
              <a:t>对所有广告或产品</a:t>
            </a:r>
            <a:r>
              <a:rPr lang="en-US" altLang="zh-CN" dirty="0"/>
              <a:t>/</a:t>
            </a:r>
            <a:r>
              <a:rPr lang="zh-CN" altLang="zh-CN" dirty="0"/>
              <a:t>服务（包括页面内容）的促销邮件进行了规范</a:t>
            </a:r>
            <a:endParaRPr lang="en-US"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1160614-BBC8-4F5D-8851-2B2D721773CB}" type="slidenum">
              <a:rPr lang="en-US" smtClean="0"/>
              <a:pPr eaLnBrk="1" hangingPunct="1"/>
              <a:t>48</a:t>
            </a:fld>
            <a:endParaRPr lang="en-US" dirty="0" smtClean="0"/>
          </a:p>
        </p:txBody>
      </p:sp>
      <p:sp>
        <p:nvSpPr>
          <p:cNvPr id="51204"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51205" name="Rectangle 3"/>
          <p:cNvSpPr>
            <a:spLocks noGrp="1" noChangeArrowheads="1"/>
          </p:cNvSpPr>
          <p:nvPr>
            <p:ph type="body" idx="1"/>
          </p:nvPr>
        </p:nvSpPr>
        <p:spPr/>
        <p:txBody>
          <a:bodyPr/>
          <a:lstStyle/>
          <a:p>
            <a:pPr lvl="1" eaLnBrk="1" hangingPunct="1"/>
            <a:r>
              <a:rPr lang="zh-CN" altLang="zh-CN" dirty="0"/>
              <a:t>《反垃圾邮件法》 </a:t>
            </a:r>
            <a:endParaRPr lang="en-US" dirty="0" smtClean="0"/>
          </a:p>
          <a:p>
            <a:pPr lvl="2" eaLnBrk="1" hangingPunct="1"/>
            <a:r>
              <a:rPr lang="zh-CN" altLang="zh-CN" dirty="0"/>
              <a:t>禁止在交易相关的电子邮件中使用无效的邮件报头信息以促进交易达成或增进客户</a:t>
            </a:r>
            <a:r>
              <a:rPr lang="zh-CN" altLang="zh-CN" dirty="0" smtClean="0"/>
              <a:t>关系</a:t>
            </a:r>
            <a:endParaRPr lang="en-US" dirty="0" smtClean="0"/>
          </a:p>
          <a:p>
            <a:pPr lvl="2" eaLnBrk="1" hangingPunct="1"/>
            <a:r>
              <a:rPr lang="zh-CN" altLang="zh-CN" dirty="0"/>
              <a:t>处以最高</a:t>
            </a:r>
            <a:r>
              <a:rPr lang="en-US" altLang="zh-CN" dirty="0"/>
              <a:t>11 000</a:t>
            </a:r>
            <a:r>
              <a:rPr lang="zh-CN" altLang="zh-CN" dirty="0"/>
              <a:t>美元的</a:t>
            </a:r>
            <a:r>
              <a:rPr lang="zh-CN" altLang="zh-CN" dirty="0" smtClean="0"/>
              <a:t>罚款</a:t>
            </a:r>
            <a:endParaRPr lang="en-US" dirty="0" smtClean="0"/>
          </a:p>
          <a:p>
            <a:pPr lvl="1" eaLnBrk="1" hangingPunct="1"/>
            <a:r>
              <a:rPr lang="zh-CN" altLang="en-US" dirty="0" smtClean="0"/>
              <a:t>更多关于</a:t>
            </a:r>
            <a:r>
              <a:rPr lang="zh-CN" altLang="zh-CN" dirty="0" smtClean="0"/>
              <a:t>《反垃圾邮件法》 </a:t>
            </a:r>
            <a:endParaRPr lang="en-US" dirty="0" smtClean="0"/>
          </a:p>
          <a:p>
            <a:pPr lvl="2" eaLnBrk="1" hangingPunct="1"/>
            <a:r>
              <a:rPr lang="zh-CN" altLang="zh-CN" dirty="0"/>
              <a:t>美国联邦贸易委员会反垃圾邮件</a:t>
            </a:r>
            <a:r>
              <a:rPr lang="zh-CN" altLang="zh-CN" dirty="0" smtClean="0"/>
              <a:t>法信息</a:t>
            </a:r>
            <a:r>
              <a:rPr lang="zh-CN" altLang="zh-CN" dirty="0"/>
              <a:t>网页</a:t>
            </a:r>
            <a:endParaRPr 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FED773B-8E23-4B20-B993-1BC4130DD127}" type="slidenum">
              <a:rPr lang="en-US" smtClean="0"/>
              <a:pPr eaLnBrk="1" hangingPunct="1"/>
              <a:t>49</a:t>
            </a:fld>
            <a:endParaRPr lang="en-US" dirty="0" smtClean="0"/>
          </a:p>
        </p:txBody>
      </p:sp>
      <p:sp>
        <p:nvSpPr>
          <p:cNvPr id="52228" name="Rectangle 7"/>
          <p:cNvSpPr>
            <a:spLocks noChangeArrowheads="1"/>
          </p:cNvSpPr>
          <p:nvPr/>
        </p:nvSpPr>
        <p:spPr bwMode="auto">
          <a:xfrm>
            <a:off x="523875" y="5878513"/>
            <a:ext cx="52629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1" dirty="0" smtClean="0"/>
              <a:t>图</a:t>
            </a:r>
            <a:r>
              <a:rPr lang="en-US" altLang="zh-CN" b="1" dirty="0" smtClean="0"/>
              <a:t>3-7  </a:t>
            </a:r>
            <a:r>
              <a:rPr lang="zh-CN" altLang="zh-CN" dirty="0" smtClean="0"/>
              <a:t>美国联邦贸易委员会</a:t>
            </a:r>
            <a:r>
              <a:rPr lang="zh-CN" altLang="zh-CN" dirty="0"/>
              <a:t>垃圾邮件信息网站主页</a:t>
            </a:r>
            <a:endParaRPr lang="en-US" dirty="0"/>
          </a:p>
        </p:txBody>
      </p:sp>
      <p:sp>
        <p:nvSpPr>
          <p:cNvPr id="52229" name="TextBox 5"/>
          <p:cNvSpPr txBox="1">
            <a:spLocks noChangeArrowheads="1"/>
          </p:cNvSpPr>
          <p:nvPr/>
        </p:nvSpPr>
        <p:spPr bwMode="auto">
          <a:xfrm rot="-5400000">
            <a:off x="6842125" y="4030663"/>
            <a:ext cx="33099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t>© U.S. Federal Trade Commission</a:t>
            </a:r>
          </a:p>
        </p:txBody>
      </p:sp>
      <p:pic>
        <p:nvPicPr>
          <p:cNvPr id="52230" name="Picture 6"/>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92125" y="304800"/>
            <a:ext cx="5873750" cy="545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C062B30-4DED-4A6A-90B3-8EC6E35A75CA}" type="slidenum">
              <a:rPr lang="en-US" smtClean="0"/>
              <a:pPr eaLnBrk="1" hangingPunct="1"/>
              <a:t>5</a:t>
            </a:fld>
            <a:endParaRPr lang="en-US" dirty="0" smtClean="0"/>
          </a:p>
        </p:txBody>
      </p:sp>
      <p:sp>
        <p:nvSpPr>
          <p:cNvPr id="7172" name="Rectangle 6"/>
          <p:cNvSpPr>
            <a:spLocks noChangeArrowheads="1"/>
          </p:cNvSpPr>
          <p:nvPr/>
        </p:nvSpPr>
        <p:spPr bwMode="auto">
          <a:xfrm>
            <a:off x="457200" y="5729288"/>
            <a:ext cx="29562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t>图</a:t>
            </a:r>
            <a:r>
              <a:rPr lang="en-US" altLang="zh-CN" b="1" dirty="0" smtClean="0"/>
              <a:t>3</a:t>
            </a:r>
            <a:r>
              <a:rPr lang="en-US" b="1" dirty="0" smtClean="0"/>
              <a:t>-1</a:t>
            </a:r>
            <a:r>
              <a:rPr lang="en-US" dirty="0" smtClean="0"/>
              <a:t>  </a:t>
            </a:r>
            <a:r>
              <a:rPr lang="zh-CN" altLang="en-US" dirty="0" smtClean="0"/>
              <a:t>互联网的平台无关性</a:t>
            </a:r>
            <a:endParaRPr lang="en-US" dirty="0"/>
          </a:p>
        </p:txBody>
      </p:sp>
      <p:sp>
        <p:nvSpPr>
          <p:cNvPr id="7174" name="TextBox 1"/>
          <p:cNvSpPr txBox="1">
            <a:spLocks noChangeArrowheads="1"/>
          </p:cNvSpPr>
          <p:nvPr/>
        </p:nvSpPr>
        <p:spPr bwMode="auto">
          <a:xfrm rot="-5400000">
            <a:off x="7334251" y="3992562"/>
            <a:ext cx="2647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t>© Cengage Learning 2013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990600"/>
            <a:ext cx="7200900" cy="41148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F858229-F03E-457C-95A8-E4F6A0E66CA3}" type="slidenum">
              <a:rPr lang="en-US" smtClean="0"/>
              <a:pPr eaLnBrk="1" hangingPunct="1"/>
              <a:t>50</a:t>
            </a:fld>
            <a:endParaRPr lang="en-US" dirty="0" smtClean="0"/>
          </a:p>
        </p:txBody>
      </p:sp>
      <p:sp>
        <p:nvSpPr>
          <p:cNvPr id="53252"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53253" name="Rectangle 3"/>
          <p:cNvSpPr>
            <a:spLocks noGrp="1" noChangeArrowheads="1"/>
          </p:cNvSpPr>
          <p:nvPr>
            <p:ph type="body" idx="1"/>
          </p:nvPr>
        </p:nvSpPr>
        <p:spPr/>
        <p:txBody>
          <a:bodyPr/>
          <a:lstStyle/>
          <a:p>
            <a:pPr lvl="1" eaLnBrk="1" hangingPunct="1"/>
            <a:r>
              <a:rPr lang="zh-CN" altLang="zh-CN" dirty="0"/>
              <a:t>垃圾</a:t>
            </a:r>
            <a:r>
              <a:rPr lang="zh-CN" altLang="zh-CN" dirty="0" smtClean="0"/>
              <a:t>邮件</a:t>
            </a:r>
            <a:r>
              <a:rPr lang="zh-CN" altLang="en-US" dirty="0" smtClean="0"/>
              <a:t>继续</a:t>
            </a:r>
            <a:r>
              <a:rPr lang="zh-CN" altLang="zh-CN" dirty="0" smtClean="0"/>
              <a:t>泛滥</a:t>
            </a:r>
            <a:endParaRPr lang="en-US" dirty="0" smtClean="0"/>
          </a:p>
          <a:p>
            <a:pPr lvl="2" eaLnBrk="1" hangingPunct="1"/>
            <a:r>
              <a:rPr lang="zh-CN" altLang="zh-CN" dirty="0"/>
              <a:t>许多垃圾邮件发送者使用放在没有反垃圾邮件法律国家的邮件</a:t>
            </a:r>
            <a:r>
              <a:rPr lang="zh-CN" altLang="zh-CN" dirty="0" smtClean="0"/>
              <a:t>服务器</a:t>
            </a:r>
            <a:endParaRPr lang="en-US" dirty="0" smtClean="0"/>
          </a:p>
          <a:p>
            <a:pPr lvl="2" eaLnBrk="1" hangingPunct="1"/>
            <a:r>
              <a:rPr lang="zh-CN" altLang="zh-CN" dirty="0"/>
              <a:t>执法或收集损失的证据也很</a:t>
            </a:r>
            <a:r>
              <a:rPr lang="zh-CN" altLang="zh-CN" dirty="0" smtClean="0"/>
              <a:t>困难</a:t>
            </a:r>
            <a:endParaRPr lang="en-US" dirty="0" smtClean="0"/>
          </a:p>
          <a:p>
            <a:pPr lvl="2" eaLnBrk="1" hangingPunct="1"/>
            <a:r>
              <a:rPr lang="zh-CN" altLang="zh-CN" dirty="0"/>
              <a:t>垃圾邮件发送者可以轻松避过法院的禁令，只需要几分钟就可以换一个服务器继续开始发送垃圾</a:t>
            </a:r>
            <a:r>
              <a:rPr lang="zh-CN" altLang="zh-CN" dirty="0" smtClean="0"/>
              <a:t>邮件</a:t>
            </a:r>
            <a:endParaRPr lang="en-US" dirty="0" smtClean="0"/>
          </a:p>
          <a:p>
            <a:pPr lvl="2" eaLnBrk="1" hangingPunct="1"/>
            <a:r>
              <a:rPr lang="zh-CN" altLang="zh-CN" dirty="0"/>
              <a:t>利用“劫持”的服务器在发送垃圾</a:t>
            </a:r>
            <a:r>
              <a:rPr lang="zh-CN" altLang="zh-CN" dirty="0" smtClean="0"/>
              <a:t>邮件</a:t>
            </a:r>
            <a:endParaRPr lang="en-US" dirty="0" smtClean="0"/>
          </a:p>
          <a:p>
            <a:pPr lvl="2" eaLnBrk="1" hangingPunct="1"/>
            <a:r>
              <a:rPr lang="zh-CN" altLang="zh-CN" dirty="0"/>
              <a:t>美国联邦贸易委员会拒绝设立类似“谢绝来电名单”那样的“谢绝邮件名单”</a:t>
            </a:r>
            <a:endParaRPr lang="en-US"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6F758BA-8DD3-4AC2-A62B-A5CD354544CC}" type="slidenum">
              <a:rPr lang="en-US" smtClean="0"/>
              <a:pPr eaLnBrk="1" hangingPunct="1"/>
              <a:t>51</a:t>
            </a:fld>
            <a:endParaRPr lang="en-US" dirty="0" smtClean="0"/>
          </a:p>
        </p:txBody>
      </p:sp>
      <p:sp>
        <p:nvSpPr>
          <p:cNvPr id="54276"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54277" name="Rectangle 3"/>
          <p:cNvSpPr>
            <a:spLocks noGrp="1" noChangeArrowheads="1"/>
          </p:cNvSpPr>
          <p:nvPr>
            <p:ph type="body" idx="1"/>
          </p:nvPr>
        </p:nvSpPr>
        <p:spPr/>
        <p:txBody>
          <a:bodyPr/>
          <a:lstStyle/>
          <a:p>
            <a:pPr lvl="1" eaLnBrk="1" hangingPunct="1"/>
            <a:r>
              <a:rPr lang="zh-CN" altLang="zh-CN" dirty="0"/>
              <a:t>起诉垃圾邮件发送者的成本</a:t>
            </a:r>
            <a:r>
              <a:rPr lang="zh-CN" altLang="zh-CN" dirty="0" smtClean="0"/>
              <a:t>不菲</a:t>
            </a:r>
            <a:endParaRPr lang="en-US" dirty="0" smtClean="0"/>
          </a:p>
          <a:p>
            <a:pPr lvl="1" eaLnBrk="1" hangingPunct="1"/>
            <a:r>
              <a:rPr lang="zh-CN" altLang="zh-CN" dirty="0"/>
              <a:t>降低起诉成本</a:t>
            </a:r>
            <a:r>
              <a:rPr lang="en-US" dirty="0" smtClean="0"/>
              <a:t>:</a:t>
            </a:r>
          </a:p>
          <a:p>
            <a:pPr lvl="2" eaLnBrk="1" hangingPunct="1"/>
            <a:r>
              <a:rPr lang="zh-CN" altLang="zh-CN" dirty="0"/>
              <a:t>很容易地识别垃圾邮件</a:t>
            </a:r>
            <a:r>
              <a:rPr lang="zh-CN" altLang="zh-CN" dirty="0" smtClean="0"/>
              <a:t>发送者</a:t>
            </a:r>
            <a:r>
              <a:rPr lang="en-US" dirty="0" smtClean="0"/>
              <a:t> </a:t>
            </a:r>
          </a:p>
          <a:p>
            <a:pPr lvl="1" eaLnBrk="1" hangingPunct="1"/>
            <a:r>
              <a:rPr lang="zh-CN" altLang="zh-CN" dirty="0"/>
              <a:t>轻易抓住垃圾邮件</a:t>
            </a:r>
            <a:r>
              <a:rPr lang="zh-CN" altLang="zh-CN" dirty="0" smtClean="0"/>
              <a:t>发送者最好</a:t>
            </a:r>
            <a:r>
              <a:rPr lang="zh-CN" altLang="zh-CN" dirty="0"/>
              <a:t>的</a:t>
            </a:r>
            <a:r>
              <a:rPr lang="zh-CN" altLang="zh-CN" dirty="0" smtClean="0"/>
              <a:t>办法</a:t>
            </a:r>
            <a:endParaRPr lang="en-US" dirty="0" smtClean="0"/>
          </a:p>
          <a:p>
            <a:pPr lvl="2" eaLnBrk="1" hangingPunct="1"/>
            <a:r>
              <a:rPr lang="zh-CN" altLang="zh-CN" dirty="0"/>
              <a:t>对互联网基础设施中的电子邮件传输机制进行技术改造</a:t>
            </a:r>
            <a:endParaRPr lang="en-US"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965AC6A-DC87-49BC-A2D0-946CD53D30D2}" type="slidenum">
              <a:rPr lang="en-US" smtClean="0"/>
              <a:pPr eaLnBrk="1" hangingPunct="1"/>
              <a:t>52</a:t>
            </a:fld>
            <a:endParaRPr lang="en-US" dirty="0" smtClean="0"/>
          </a:p>
        </p:txBody>
      </p:sp>
      <p:sp>
        <p:nvSpPr>
          <p:cNvPr id="55300"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55301" name="Rectangle 3"/>
          <p:cNvSpPr>
            <a:spLocks noGrp="1" noChangeArrowheads="1"/>
          </p:cNvSpPr>
          <p:nvPr>
            <p:ph type="body" idx="1"/>
          </p:nvPr>
        </p:nvSpPr>
        <p:spPr/>
        <p:txBody>
          <a:bodyPr/>
          <a:lstStyle/>
          <a:p>
            <a:pPr eaLnBrk="1" hangingPunct="1"/>
            <a:r>
              <a:rPr lang="zh-CN" altLang="en-US" dirty="0"/>
              <a:t>技术</a:t>
            </a:r>
            <a:r>
              <a:rPr lang="zh-CN" altLang="en-US" dirty="0" smtClean="0"/>
              <a:t>手段</a:t>
            </a:r>
            <a:endParaRPr lang="en-US" dirty="0" smtClean="0"/>
          </a:p>
          <a:p>
            <a:pPr lvl="1" eaLnBrk="1" hangingPunct="1"/>
            <a:r>
              <a:rPr lang="zh-CN" altLang="zh-CN" dirty="0"/>
              <a:t>互联网最初的设计并不是用来支持目前它所完成的这些</a:t>
            </a:r>
            <a:r>
              <a:rPr lang="zh-CN" altLang="zh-CN" dirty="0" smtClean="0"/>
              <a:t>任务</a:t>
            </a:r>
            <a:endParaRPr lang="en-US" dirty="0" smtClean="0"/>
          </a:p>
          <a:p>
            <a:pPr lvl="2" eaLnBrk="1" hangingPunct="1"/>
            <a:r>
              <a:rPr lang="zh-CN" altLang="en-US" dirty="0" smtClean="0"/>
              <a:t>电子邮件</a:t>
            </a:r>
            <a:r>
              <a:rPr lang="en-US" dirty="0" smtClean="0"/>
              <a:t>:</a:t>
            </a:r>
            <a:r>
              <a:rPr lang="zh-CN" altLang="zh-CN" dirty="0" smtClean="0"/>
              <a:t>副产品</a:t>
            </a:r>
            <a:endParaRPr lang="en-US" dirty="0" smtClean="0"/>
          </a:p>
          <a:p>
            <a:pPr lvl="2" eaLnBrk="1" hangingPunct="1"/>
            <a:r>
              <a:rPr lang="zh-CN" altLang="zh-CN" dirty="0"/>
              <a:t>无法让邮件接收者确定邮件发送者的真实</a:t>
            </a:r>
            <a:r>
              <a:rPr lang="zh-CN" altLang="zh-CN" dirty="0" smtClean="0"/>
              <a:t>身份</a:t>
            </a:r>
            <a:endParaRPr lang="en-US" dirty="0" smtClean="0"/>
          </a:p>
          <a:p>
            <a:pPr lvl="1" eaLnBrk="1" hangingPunct="1"/>
            <a:r>
              <a:rPr lang="zh-CN" altLang="zh-CN" dirty="0"/>
              <a:t>互联网协议是设计成礼仪性的</a:t>
            </a:r>
            <a:r>
              <a:rPr lang="zh-CN" altLang="zh-CN" dirty="0" smtClean="0"/>
              <a:t>规则</a:t>
            </a:r>
            <a:endParaRPr lang="en-US" dirty="0" smtClean="0"/>
          </a:p>
          <a:p>
            <a:pPr lvl="2" eaLnBrk="1" hangingPunct="1"/>
            <a:r>
              <a:rPr lang="zh-CN" altLang="zh-CN" dirty="0"/>
              <a:t>在继续发送其他信息之前需要获得接收到信息的</a:t>
            </a:r>
            <a:r>
              <a:rPr lang="zh-CN" altLang="zh-CN" dirty="0" smtClean="0"/>
              <a:t>确认</a:t>
            </a:r>
            <a:endParaRPr lang="en-US" dirty="0" smtClean="0"/>
          </a:p>
          <a:p>
            <a:pPr lvl="1" eaLnBrk="1" hangingPunct="1"/>
            <a:r>
              <a:rPr lang="zh-CN" altLang="zh-CN" dirty="0" smtClean="0"/>
              <a:t>延迟计算机</a:t>
            </a:r>
            <a:r>
              <a:rPr lang="zh-CN" altLang="zh-CN" dirty="0"/>
              <a:t>发出确认信息的</a:t>
            </a:r>
            <a:r>
              <a:rPr lang="zh-CN" altLang="zh-CN" dirty="0" smtClean="0"/>
              <a:t>时间</a:t>
            </a:r>
            <a:endParaRPr lang="en-US" dirty="0" smtClean="0"/>
          </a:p>
          <a:p>
            <a:pPr lvl="2" eaLnBrk="1" hangingPunct="1"/>
            <a:r>
              <a:rPr lang="zh-CN" altLang="zh-CN" dirty="0"/>
              <a:t>当初发出信息的计算机速度就会</a:t>
            </a:r>
            <a:r>
              <a:rPr lang="zh-CN" altLang="zh-CN" dirty="0" smtClean="0"/>
              <a:t>下降</a:t>
            </a:r>
            <a:endParaRPr lang="en-US" dirty="0" smtClean="0"/>
          </a:p>
          <a:p>
            <a:pPr lvl="2" eaLnBrk="1" hangingPunct="1"/>
            <a:r>
              <a:rPr lang="zh-CN" altLang="zh-CN" dirty="0"/>
              <a:t>不断扫描确认信息是否</a:t>
            </a:r>
            <a:r>
              <a:rPr lang="zh-CN" altLang="zh-CN" dirty="0" smtClean="0"/>
              <a:t>到达</a:t>
            </a:r>
            <a:endParaRPr lang="en-US" altLang="zh-CN" dirty="0" smtClean="0"/>
          </a:p>
          <a:p>
            <a:pPr lvl="2" eaLnBrk="1" hangingPunct="1"/>
            <a:r>
              <a:rPr lang="zh-CN" altLang="zh-CN" dirty="0"/>
              <a:t>收到确认信息之前它不再会向那个地址发送新的信息</a:t>
            </a:r>
            <a:endParaRPr lang="en-US"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56323" name="Rectangle 3"/>
          <p:cNvSpPr>
            <a:spLocks noGrp="1" noChangeArrowheads="1"/>
          </p:cNvSpPr>
          <p:nvPr>
            <p:ph type="body" idx="1"/>
          </p:nvPr>
        </p:nvSpPr>
        <p:spPr/>
        <p:txBody>
          <a:bodyPr/>
          <a:lstStyle/>
          <a:p>
            <a:pPr lvl="1" eaLnBrk="1" hangingPunct="1"/>
            <a:r>
              <a:rPr lang="en-US" altLang="zh-CN" dirty="0"/>
              <a:t>IBM</a:t>
            </a:r>
            <a:r>
              <a:rPr lang="zh-CN" altLang="zh-CN" dirty="0"/>
              <a:t>等公司销售持续跟踪这些计算机的巨型数据库及访问</a:t>
            </a:r>
            <a:r>
              <a:rPr lang="zh-CN" altLang="zh-CN" dirty="0" smtClean="0"/>
              <a:t>软件</a:t>
            </a:r>
            <a:r>
              <a:rPr lang="en-US" dirty="0" smtClean="0"/>
              <a:t> </a:t>
            </a:r>
          </a:p>
          <a:p>
            <a:pPr lvl="1" eaLnBrk="1" hangingPunct="1"/>
            <a:r>
              <a:rPr lang="zh-CN" altLang="zh-CN" dirty="0"/>
              <a:t>有些公司销售能识别连续发出多封电子邮件的</a:t>
            </a:r>
            <a:r>
              <a:rPr lang="zh-CN" altLang="zh-CN" dirty="0" smtClean="0"/>
              <a:t>计算机</a:t>
            </a:r>
            <a:endParaRPr lang="en-US" dirty="0" smtClean="0"/>
          </a:p>
          <a:p>
            <a:pPr lvl="1" eaLnBrk="1" hangingPunct="1"/>
            <a:r>
              <a:rPr lang="zh-CN" altLang="zh-CN" dirty="0"/>
              <a:t>向公司每个人都发送垃圾邮件</a:t>
            </a:r>
            <a:endParaRPr lang="en-US" dirty="0" smtClean="0"/>
          </a:p>
        </p:txBody>
      </p:sp>
      <p:sp>
        <p:nvSpPr>
          <p:cNvPr id="5632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9349D99-60AD-43D1-A5F5-FC1A5B0B78F3}" type="slidenum">
              <a:rPr lang="en-US" smtClean="0"/>
              <a:pPr eaLnBrk="1" hangingPunct="1"/>
              <a:t>53</a:t>
            </a:fld>
            <a:endParaRPr lang="en-US"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3DC2E5F-F63C-4C3D-8B47-78FA4AE8CFAE}" type="slidenum">
              <a:rPr lang="en-US" smtClean="0"/>
              <a:pPr eaLnBrk="1" hangingPunct="1"/>
              <a:t>54</a:t>
            </a:fld>
            <a:endParaRPr lang="en-US" dirty="0" smtClean="0"/>
          </a:p>
        </p:txBody>
      </p:sp>
      <p:sp>
        <p:nvSpPr>
          <p:cNvPr id="57348" name="Rectangle 2"/>
          <p:cNvSpPr>
            <a:spLocks noGrp="1" noChangeArrowheads="1"/>
          </p:cNvSpPr>
          <p:nvPr>
            <p:ph type="title"/>
          </p:nvPr>
        </p:nvSpPr>
        <p:spPr/>
        <p:txBody>
          <a:bodyPr/>
          <a:lstStyle/>
          <a:p>
            <a:pPr eaLnBrk="1" hangingPunct="1"/>
            <a:r>
              <a:rPr lang="en-US" altLang="zh-CN" dirty="0" smtClean="0"/>
              <a:t>3.3.4  </a:t>
            </a:r>
            <a:r>
              <a:rPr lang="zh-CN" altLang="en-US" dirty="0"/>
              <a:t>垃圾邮件问题的解决方案</a:t>
            </a:r>
            <a:endParaRPr lang="en-US" dirty="0" smtClean="0"/>
          </a:p>
        </p:txBody>
      </p:sp>
      <p:sp>
        <p:nvSpPr>
          <p:cNvPr id="57349" name="Rectangle 3"/>
          <p:cNvSpPr>
            <a:spLocks noGrp="1" noChangeArrowheads="1"/>
          </p:cNvSpPr>
          <p:nvPr>
            <p:ph type="body" idx="1"/>
          </p:nvPr>
        </p:nvSpPr>
        <p:spPr/>
        <p:txBody>
          <a:bodyPr/>
          <a:lstStyle/>
          <a:p>
            <a:pPr lvl="1" eaLnBrk="1" hangingPunct="1"/>
            <a:r>
              <a:rPr lang="zh-CN" altLang="zh-CN" dirty="0"/>
              <a:t>柏油坑</a:t>
            </a:r>
            <a:r>
              <a:rPr lang="en-US" dirty="0" smtClean="0"/>
              <a:t>(“tar pit”):</a:t>
            </a:r>
            <a:r>
              <a:rPr lang="zh-CN" altLang="zh-CN" dirty="0" smtClean="0"/>
              <a:t>反击</a:t>
            </a:r>
            <a:endParaRPr lang="en-US" altLang="zh-CN" dirty="0" smtClean="0"/>
          </a:p>
          <a:p>
            <a:pPr lvl="2" eaLnBrk="1" hangingPunct="1"/>
            <a:r>
              <a:rPr lang="zh-CN" altLang="zh-CN" dirty="0"/>
              <a:t>把所有垃圾邮件发</a:t>
            </a:r>
            <a:r>
              <a:rPr lang="zh-CN" altLang="zh-CN" dirty="0" smtClean="0"/>
              <a:t>回去</a:t>
            </a:r>
            <a:endParaRPr lang="en-US" dirty="0" smtClean="0"/>
          </a:p>
          <a:p>
            <a:pPr lvl="1" eaLnBrk="1" hangingPunct="1"/>
            <a:r>
              <a:rPr lang="zh-CN" altLang="zh-CN" dirty="0"/>
              <a:t>柏油坑的</a:t>
            </a:r>
            <a:r>
              <a:rPr lang="zh-CN" altLang="zh-CN" dirty="0" smtClean="0"/>
              <a:t>策略</a:t>
            </a:r>
            <a:endParaRPr lang="en-US" dirty="0" smtClean="0"/>
          </a:p>
          <a:p>
            <a:pPr lvl="2" eaLnBrk="1" hangingPunct="1"/>
            <a:r>
              <a:rPr lang="zh-CN" altLang="zh-CN" dirty="0"/>
              <a:t>把发送垃圾邮件的计算机困在陷阱</a:t>
            </a:r>
            <a:r>
              <a:rPr lang="zh-CN" altLang="zh-CN" dirty="0" smtClean="0"/>
              <a:t>里</a:t>
            </a:r>
            <a:endParaRPr lang="en-US" dirty="0" smtClean="0"/>
          </a:p>
          <a:p>
            <a:pPr lvl="2" eaLnBrk="1" hangingPunct="1"/>
            <a:r>
              <a:rPr lang="zh-CN" altLang="zh-CN" dirty="0"/>
              <a:t>无法继续</a:t>
            </a:r>
            <a:r>
              <a:rPr lang="zh-CN" altLang="zh-CN" dirty="0" smtClean="0"/>
              <a:t>发送</a:t>
            </a:r>
            <a:endParaRPr lang="en-US" dirty="0" smtClean="0"/>
          </a:p>
          <a:p>
            <a:pPr lvl="2" eaLnBrk="1" hangingPunct="1"/>
            <a:r>
              <a:rPr lang="zh-CN" altLang="zh-CN" dirty="0" smtClean="0"/>
              <a:t>担心</a:t>
            </a:r>
            <a:r>
              <a:rPr lang="zh-CN" altLang="en-US" dirty="0" smtClean="0"/>
              <a:t>：</a:t>
            </a:r>
            <a:r>
              <a:rPr lang="zh-CN" altLang="zh-CN" dirty="0" smtClean="0"/>
              <a:t>违反</a:t>
            </a:r>
            <a:r>
              <a:rPr lang="zh-CN" altLang="zh-CN" dirty="0"/>
              <a:t>了《反垃圾邮件法》 </a:t>
            </a:r>
            <a:endParaRPr lang="en-US" dirty="0" smtClean="0"/>
          </a:p>
          <a:p>
            <a:pPr lvl="1" eaLnBrk="1" hangingPunct="1"/>
            <a:r>
              <a:rPr lang="zh-CN" altLang="zh-CN" dirty="0"/>
              <a:t>终极解决</a:t>
            </a:r>
            <a:r>
              <a:rPr lang="zh-CN" altLang="zh-CN" dirty="0" smtClean="0"/>
              <a:t>办法</a:t>
            </a:r>
            <a:endParaRPr lang="en-US" dirty="0" smtClean="0"/>
          </a:p>
          <a:p>
            <a:pPr lvl="2" eaLnBrk="1" hangingPunct="1"/>
            <a:r>
              <a:rPr lang="zh-CN" altLang="zh-CN" dirty="0"/>
              <a:t>采纳识别邮件发送源的新协议</a:t>
            </a:r>
            <a:endParaRPr lang="en-US"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1D7D5BD-778F-47D2-9E1E-D9181BDC4A19}" type="slidenum">
              <a:rPr lang="en-US" smtClean="0"/>
              <a:pPr eaLnBrk="1" hangingPunct="1"/>
              <a:t>55</a:t>
            </a:fld>
            <a:endParaRPr lang="en-US" dirty="0" smtClean="0"/>
          </a:p>
        </p:txBody>
      </p:sp>
      <p:sp>
        <p:nvSpPr>
          <p:cNvPr id="58372" name="Rectangle 2"/>
          <p:cNvSpPr>
            <a:spLocks noGrp="1" noChangeArrowheads="1"/>
          </p:cNvSpPr>
          <p:nvPr>
            <p:ph type="title"/>
          </p:nvPr>
        </p:nvSpPr>
        <p:spPr/>
        <p:txBody>
          <a:bodyPr/>
          <a:lstStyle/>
          <a:p>
            <a:pPr eaLnBrk="1" hangingPunct="1"/>
            <a:r>
              <a:rPr lang="en-US" altLang="zh-CN" dirty="0" smtClean="0"/>
              <a:t>3.4  </a:t>
            </a:r>
            <a:r>
              <a:rPr lang="zh-CN" altLang="en-US" dirty="0"/>
              <a:t>网站实用程序</a:t>
            </a:r>
            <a:endParaRPr lang="en-US" dirty="0" smtClean="0"/>
          </a:p>
        </p:txBody>
      </p:sp>
      <p:sp>
        <p:nvSpPr>
          <p:cNvPr id="58373" name="Rectangle 3"/>
          <p:cNvSpPr>
            <a:spLocks noGrp="1" noChangeArrowheads="1"/>
          </p:cNvSpPr>
          <p:nvPr>
            <p:ph type="body" idx="1"/>
          </p:nvPr>
        </p:nvSpPr>
        <p:spPr/>
        <p:txBody>
          <a:bodyPr/>
          <a:lstStyle/>
          <a:p>
            <a:pPr eaLnBrk="1" hangingPunct="1"/>
            <a:r>
              <a:rPr lang="en-US" altLang="zh-CN" dirty="0"/>
              <a:t>TCP/IP</a:t>
            </a:r>
            <a:r>
              <a:rPr lang="zh-CN" altLang="zh-CN" dirty="0"/>
              <a:t>提供大量的实用程序和</a:t>
            </a:r>
            <a:r>
              <a:rPr lang="zh-CN" altLang="zh-CN" dirty="0" smtClean="0"/>
              <a:t>工具</a:t>
            </a:r>
            <a:endParaRPr lang="en-US" dirty="0" smtClean="0"/>
          </a:p>
          <a:p>
            <a:pPr lvl="1" eaLnBrk="1" hangingPunct="1"/>
            <a:r>
              <a:rPr lang="zh-CN" altLang="zh-CN" dirty="0"/>
              <a:t>在网站服务器</a:t>
            </a:r>
            <a:r>
              <a:rPr lang="zh-CN" altLang="zh-CN" dirty="0" smtClean="0"/>
              <a:t>软件</a:t>
            </a:r>
            <a:r>
              <a:rPr lang="zh-CN" altLang="en-US" dirty="0" smtClean="0"/>
              <a:t>或</a:t>
            </a:r>
            <a:r>
              <a:rPr lang="zh-CN" altLang="zh-CN" dirty="0" smtClean="0"/>
              <a:t>在</a:t>
            </a:r>
            <a:r>
              <a:rPr lang="zh-CN" altLang="zh-CN" dirty="0"/>
              <a:t>网站开发人员在开发网站时所用的客户机上</a:t>
            </a:r>
            <a:r>
              <a:rPr lang="zh-CN" altLang="zh-CN" dirty="0" smtClean="0"/>
              <a:t>运行</a:t>
            </a:r>
            <a:endParaRPr lang="en-US" dirty="0" smtClean="0"/>
          </a:p>
          <a:p>
            <a:pPr eaLnBrk="1" hangingPunct="1"/>
            <a:r>
              <a:rPr lang="zh-CN" altLang="zh-CN" dirty="0"/>
              <a:t>最早出现的互联网</a:t>
            </a:r>
            <a:r>
              <a:rPr lang="zh-CN" altLang="zh-CN" dirty="0" smtClean="0"/>
              <a:t>实用程序</a:t>
            </a:r>
            <a:endParaRPr lang="en-US" dirty="0" smtClean="0"/>
          </a:p>
          <a:p>
            <a:pPr lvl="1" eaLnBrk="1" hangingPunct="1"/>
            <a:r>
              <a:rPr lang="zh-CN" altLang="en-US" dirty="0" smtClean="0"/>
              <a:t>电子邮件</a:t>
            </a:r>
            <a:endParaRPr lang="en-US" dirty="0" smtClean="0"/>
          </a:p>
          <a:p>
            <a:pPr lvl="2" eaLnBrk="1" hangingPunct="1"/>
            <a:r>
              <a:rPr lang="zh-CN" altLang="zh-CN" dirty="0"/>
              <a:t>最重要的互联网</a:t>
            </a:r>
            <a:r>
              <a:rPr lang="zh-CN" altLang="zh-CN" dirty="0" smtClean="0"/>
              <a:t>实用程序</a:t>
            </a:r>
            <a:endParaRPr lang="en-US" dirty="0" smtClean="0"/>
          </a:p>
          <a:p>
            <a:pPr lvl="2" eaLnBrk="1" hangingPunct="1"/>
            <a:r>
              <a:rPr lang="zh-CN" altLang="zh-CN" dirty="0"/>
              <a:t>企业开展电子商务的关键工具</a:t>
            </a:r>
            <a:endParaRPr lang="en-US"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r>
              <a:rPr lang="en-US" dirty="0" smtClean="0"/>
              <a:t>3.4.1  </a:t>
            </a:r>
            <a:r>
              <a:rPr lang="en-US" dirty="0"/>
              <a:t>Finger</a:t>
            </a:r>
            <a:r>
              <a:rPr lang="zh-CN" altLang="en-US" dirty="0"/>
              <a:t>和</a:t>
            </a:r>
            <a:r>
              <a:rPr lang="en-US" dirty="0"/>
              <a:t>Ping</a:t>
            </a:r>
            <a:r>
              <a:rPr lang="zh-CN" altLang="en-US" dirty="0"/>
              <a:t>工具</a:t>
            </a:r>
            <a:endParaRPr lang="en-US" dirty="0" smtClean="0"/>
          </a:p>
        </p:txBody>
      </p:sp>
      <p:sp>
        <p:nvSpPr>
          <p:cNvPr id="59397" name="Rectangle 3"/>
          <p:cNvSpPr>
            <a:spLocks noGrp="1" noChangeArrowheads="1"/>
          </p:cNvSpPr>
          <p:nvPr>
            <p:ph type="body" idx="1"/>
          </p:nvPr>
        </p:nvSpPr>
        <p:spPr>
          <a:xfrm>
            <a:off x="381000" y="1371600"/>
            <a:ext cx="8229600" cy="4525963"/>
          </a:xfrm>
        </p:spPr>
        <p:txBody>
          <a:bodyPr/>
          <a:lstStyle/>
          <a:p>
            <a:r>
              <a:rPr lang="en-US" b="1" dirty="0" smtClean="0"/>
              <a:t>Finger</a:t>
            </a:r>
            <a:r>
              <a:rPr lang="zh-CN" altLang="en-US" b="1" dirty="0" smtClean="0"/>
              <a:t>工具</a:t>
            </a:r>
            <a:r>
              <a:rPr lang="en-US" dirty="0" smtClean="0"/>
              <a:t> </a:t>
            </a:r>
          </a:p>
          <a:p>
            <a:pPr lvl="1"/>
            <a:r>
              <a:rPr lang="zh-CN" altLang="zh-CN" dirty="0"/>
              <a:t>在</a:t>
            </a:r>
            <a:r>
              <a:rPr lang="en-US" altLang="zh-CN" dirty="0"/>
              <a:t>UNIX</a:t>
            </a:r>
            <a:r>
              <a:rPr lang="zh-CN" altLang="zh-CN" dirty="0"/>
              <a:t>机上</a:t>
            </a:r>
            <a:r>
              <a:rPr lang="zh-CN" altLang="zh-CN" dirty="0" smtClean="0"/>
              <a:t>运行</a:t>
            </a:r>
            <a:endParaRPr lang="en-US" dirty="0" smtClean="0"/>
          </a:p>
          <a:p>
            <a:pPr lvl="1"/>
            <a:r>
              <a:rPr lang="zh-CN" altLang="zh-CN" dirty="0"/>
              <a:t>允许用户获取其他网络用户的有限</a:t>
            </a:r>
            <a:r>
              <a:rPr lang="zh-CN" altLang="zh-CN" dirty="0" smtClean="0"/>
              <a:t>信息</a:t>
            </a:r>
            <a:endParaRPr lang="en-US" dirty="0" smtClean="0"/>
          </a:p>
          <a:p>
            <a:pPr lvl="1"/>
            <a:r>
              <a:rPr lang="zh-CN" altLang="zh-CN" dirty="0"/>
              <a:t>很多组织不允许组织之外的用户使用</a:t>
            </a:r>
            <a:r>
              <a:rPr lang="en-US" altLang="zh-CN" dirty="0"/>
              <a:t>Finger</a:t>
            </a:r>
            <a:r>
              <a:rPr lang="zh-CN" altLang="zh-CN" dirty="0" smtClean="0"/>
              <a:t>命令</a:t>
            </a:r>
            <a:r>
              <a:rPr lang="en-US" dirty="0" smtClean="0"/>
              <a:t> </a:t>
            </a:r>
          </a:p>
          <a:p>
            <a:pPr lvl="2"/>
            <a:r>
              <a:rPr lang="zh-CN" altLang="zh-CN" dirty="0"/>
              <a:t>隐私和</a:t>
            </a:r>
            <a:r>
              <a:rPr lang="zh-CN" altLang="zh-CN" dirty="0" smtClean="0"/>
              <a:t>安全</a:t>
            </a:r>
            <a:endParaRPr lang="en-US" dirty="0" smtClean="0"/>
          </a:p>
          <a:p>
            <a:pPr lvl="1"/>
            <a:r>
              <a:rPr lang="zh-CN" altLang="zh-CN" dirty="0"/>
              <a:t>电子邮件程序含有内置的</a:t>
            </a:r>
            <a:r>
              <a:rPr lang="en-US" altLang="zh-CN" dirty="0"/>
              <a:t>Finger</a:t>
            </a:r>
            <a:r>
              <a:rPr lang="zh-CN" altLang="zh-CN" dirty="0" smtClean="0"/>
              <a:t>程序</a:t>
            </a:r>
            <a:endParaRPr lang="en-US" dirty="0" smtClean="0"/>
          </a:p>
          <a:p>
            <a:r>
              <a:rPr lang="en-US" b="1" dirty="0" smtClean="0"/>
              <a:t>Ping</a:t>
            </a:r>
            <a:r>
              <a:rPr lang="en-US" dirty="0" smtClean="0"/>
              <a:t>:</a:t>
            </a:r>
            <a:r>
              <a:rPr lang="zh-CN" altLang="zh-CN" dirty="0"/>
              <a:t>包互联网探索</a:t>
            </a:r>
            <a:r>
              <a:rPr lang="zh-CN" altLang="zh-CN" dirty="0" smtClean="0"/>
              <a:t>程序</a:t>
            </a:r>
            <a:endParaRPr lang="en-US" dirty="0" smtClean="0"/>
          </a:p>
          <a:p>
            <a:pPr lvl="1"/>
            <a:r>
              <a:rPr lang="zh-CN" altLang="zh-CN" dirty="0"/>
              <a:t>测试两台互联网主机之间连通性的</a:t>
            </a:r>
            <a:r>
              <a:rPr lang="zh-CN" altLang="zh-CN" dirty="0" smtClean="0"/>
              <a:t>程序</a:t>
            </a:r>
            <a:endParaRPr lang="en-US" dirty="0" smtClean="0"/>
          </a:p>
          <a:p>
            <a:pPr lvl="1"/>
            <a:r>
              <a:rPr lang="zh-CN" altLang="zh-CN" dirty="0"/>
              <a:t>提供关于互联网计算机之间连接性能的</a:t>
            </a:r>
            <a:r>
              <a:rPr lang="zh-CN" altLang="zh-CN" dirty="0" smtClean="0"/>
              <a:t>数据</a:t>
            </a:r>
            <a:endParaRPr lang="en-US" dirty="0" smtClean="0"/>
          </a:p>
          <a:p>
            <a:pPr lvl="1"/>
            <a:r>
              <a:rPr lang="zh-CN" altLang="zh-CN" dirty="0"/>
              <a:t>有很多免费或共享的</a:t>
            </a:r>
            <a:r>
              <a:rPr lang="en-US" altLang="zh-CN" dirty="0"/>
              <a:t>Ping</a:t>
            </a:r>
            <a:r>
              <a:rPr lang="zh-CN" altLang="zh-CN" dirty="0" smtClean="0"/>
              <a:t>实用程序</a:t>
            </a:r>
            <a:endParaRPr lang="en-US" dirty="0" smtClean="0"/>
          </a:p>
        </p:txBody>
      </p:sp>
      <p:sp>
        <p:nvSpPr>
          <p:cNvPr id="59395" name="Slide Number Placeholder 4"/>
          <p:cNvSpPr>
            <a:spLocks noGrp="1"/>
          </p:cNvSpPr>
          <p:nvPr>
            <p:ph type="sldNum" sz="quarter" idx="11"/>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8C38CE8-20E7-47A2-AE2C-0121F8D42441}" type="slidenum">
              <a:rPr lang="en-US" smtClean="0"/>
              <a:pPr/>
              <a:t>56</a:t>
            </a:fld>
            <a:endParaRPr lang="en-US" dirty="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dirty="0" smtClean="0"/>
              <a:t>3.4.2  </a:t>
            </a:r>
            <a:r>
              <a:rPr lang="en-US" dirty="0" err="1"/>
              <a:t>Tracert</a:t>
            </a:r>
            <a:r>
              <a:rPr lang="zh-CN" altLang="en-US" dirty="0"/>
              <a:t>和其他路由跟踪程序</a:t>
            </a:r>
            <a:endParaRPr lang="en-US" dirty="0" smtClean="0"/>
          </a:p>
        </p:txBody>
      </p:sp>
      <p:sp>
        <p:nvSpPr>
          <p:cNvPr id="60419" name="Rectangle 3"/>
          <p:cNvSpPr>
            <a:spLocks noGrp="1" noChangeArrowheads="1"/>
          </p:cNvSpPr>
          <p:nvPr>
            <p:ph type="body" idx="1"/>
          </p:nvPr>
        </p:nvSpPr>
        <p:spPr>
          <a:xfrm>
            <a:off x="457200" y="1371600"/>
            <a:ext cx="8229600" cy="4525963"/>
          </a:xfrm>
        </p:spPr>
        <p:txBody>
          <a:bodyPr/>
          <a:lstStyle/>
          <a:p>
            <a:pPr eaLnBrk="1" hangingPunct="1"/>
            <a:r>
              <a:rPr lang="en-US" b="1" dirty="0" smtClean="0"/>
              <a:t>Tracert</a:t>
            </a:r>
            <a:r>
              <a:rPr lang="en-US" dirty="0" smtClean="0"/>
              <a:t> (TRACE RouTe)</a:t>
            </a:r>
          </a:p>
          <a:p>
            <a:pPr lvl="1" eaLnBrk="1" hangingPunct="1"/>
            <a:r>
              <a:rPr lang="zh-CN" altLang="zh-CN" dirty="0"/>
              <a:t>发送数据包并记录数据包往返所花的</a:t>
            </a:r>
            <a:r>
              <a:rPr lang="zh-CN" altLang="zh-CN" dirty="0" smtClean="0"/>
              <a:t>时间</a:t>
            </a:r>
            <a:endParaRPr lang="en-US" dirty="0" smtClean="0"/>
          </a:p>
          <a:p>
            <a:pPr lvl="2" eaLnBrk="1" hangingPunct="1"/>
            <a:r>
              <a:rPr lang="zh-CN" altLang="zh-CN" dirty="0"/>
              <a:t>位于互联网上两台计算机之间路径上的每一台</a:t>
            </a:r>
            <a:r>
              <a:rPr lang="zh-CN" altLang="zh-CN" dirty="0" smtClean="0"/>
              <a:t>计算机</a:t>
            </a:r>
            <a:endParaRPr lang="en-US" dirty="0" smtClean="0"/>
          </a:p>
          <a:p>
            <a:pPr lvl="1" eaLnBrk="1" hangingPunct="1"/>
            <a:r>
              <a:rPr lang="zh-CN" altLang="zh-CN" dirty="0"/>
              <a:t>往返所花费的</a:t>
            </a:r>
            <a:r>
              <a:rPr lang="zh-CN" altLang="zh-CN" dirty="0" smtClean="0"/>
              <a:t>时间</a:t>
            </a:r>
            <a:endParaRPr lang="en-US" dirty="0" smtClean="0"/>
          </a:p>
          <a:p>
            <a:pPr lvl="1" eaLnBrk="1" hangingPunct="1"/>
            <a:r>
              <a:rPr lang="zh-CN" altLang="zh-CN" dirty="0"/>
              <a:t>确定该远程计算机是否</a:t>
            </a:r>
            <a:r>
              <a:rPr lang="zh-CN" altLang="zh-CN" dirty="0" smtClean="0"/>
              <a:t>联机</a:t>
            </a:r>
            <a:endParaRPr lang="en-US" altLang="zh-CN" dirty="0" smtClean="0"/>
          </a:p>
          <a:p>
            <a:pPr lvl="1" eaLnBrk="1" hangingPunct="1"/>
            <a:r>
              <a:rPr lang="zh-CN" altLang="zh-CN" dirty="0"/>
              <a:t>是否有数据“拥塞”</a:t>
            </a:r>
            <a:endParaRPr lang="en-US" dirty="0" smtClean="0"/>
          </a:p>
          <a:p>
            <a:pPr lvl="1" eaLnBrk="1" hangingPunct="1"/>
            <a:r>
              <a:rPr lang="zh-CN" altLang="zh-CN" dirty="0"/>
              <a:t>跟踪程序还可计算并显示计算机之间的转发数及两台计算机之间传输信息所需的</a:t>
            </a:r>
            <a:r>
              <a:rPr lang="zh-CN" altLang="zh-CN" dirty="0" smtClean="0"/>
              <a:t>时间</a:t>
            </a:r>
            <a:endParaRPr lang="en-US" dirty="0" smtClean="0"/>
          </a:p>
        </p:txBody>
      </p:sp>
      <p:sp>
        <p:nvSpPr>
          <p:cNvPr id="6042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DA2EA95-5110-431F-B134-EF9C571D1BCF}" type="slidenum">
              <a:rPr lang="en-US" smtClean="0"/>
              <a:pPr eaLnBrk="1" hangingPunct="1"/>
              <a:t>57</a:t>
            </a:fld>
            <a:endParaRPr lang="en-US"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BA25291-CC38-4BFB-9AB4-D07A53D418A3}" type="slidenum">
              <a:rPr lang="en-US" smtClean="0"/>
              <a:pPr eaLnBrk="1" hangingPunct="1"/>
              <a:t>58</a:t>
            </a:fld>
            <a:endParaRPr lang="en-US" dirty="0" smtClean="0"/>
          </a:p>
        </p:txBody>
      </p:sp>
      <p:sp>
        <p:nvSpPr>
          <p:cNvPr id="61444" name="Rectangle 6"/>
          <p:cNvSpPr>
            <a:spLocks noChangeArrowheads="1"/>
          </p:cNvSpPr>
          <p:nvPr/>
        </p:nvSpPr>
        <p:spPr bwMode="auto">
          <a:xfrm>
            <a:off x="457200" y="5257800"/>
            <a:ext cx="4570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1" dirty="0" smtClean="0"/>
              <a:t>图</a:t>
            </a:r>
            <a:r>
              <a:rPr lang="en-US" altLang="zh-CN" b="1" dirty="0" smtClean="0"/>
              <a:t>3-8  </a:t>
            </a:r>
            <a:r>
              <a:rPr lang="zh-CN" altLang="zh-CN" dirty="0" smtClean="0"/>
              <a:t>跟踪</a:t>
            </a:r>
            <a:r>
              <a:rPr lang="zh-CN" altLang="zh-CN" dirty="0"/>
              <a:t>互联网上两台计算机之间的路径</a:t>
            </a:r>
            <a:endParaRPr 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95400"/>
            <a:ext cx="7200900" cy="342900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CB0082D-80B4-47F9-8254-2BA7C998EB0A}" type="slidenum">
              <a:rPr lang="en-US" smtClean="0"/>
              <a:pPr eaLnBrk="1" hangingPunct="1"/>
              <a:t>59</a:t>
            </a:fld>
            <a:endParaRPr lang="en-US" dirty="0" smtClean="0"/>
          </a:p>
        </p:txBody>
      </p:sp>
      <p:sp>
        <p:nvSpPr>
          <p:cNvPr id="62468" name="Rectangle 2"/>
          <p:cNvSpPr>
            <a:spLocks noGrp="1" noChangeArrowheads="1"/>
          </p:cNvSpPr>
          <p:nvPr>
            <p:ph type="title"/>
          </p:nvPr>
        </p:nvSpPr>
        <p:spPr/>
        <p:txBody>
          <a:bodyPr/>
          <a:lstStyle/>
          <a:p>
            <a:pPr eaLnBrk="1" hangingPunct="1"/>
            <a:r>
              <a:rPr lang="en-US" dirty="0" smtClean="0"/>
              <a:t>3.4.3  </a:t>
            </a:r>
            <a:r>
              <a:rPr lang="en-US" dirty="0"/>
              <a:t>Telnet</a:t>
            </a:r>
            <a:r>
              <a:rPr lang="zh-CN" altLang="en-US" dirty="0"/>
              <a:t>和</a:t>
            </a:r>
            <a:r>
              <a:rPr lang="en-US" dirty="0"/>
              <a:t>FTP</a:t>
            </a:r>
            <a:r>
              <a:rPr lang="zh-CN" altLang="en-US" dirty="0"/>
              <a:t>工具</a:t>
            </a:r>
            <a:endParaRPr lang="en-US" dirty="0" smtClean="0"/>
          </a:p>
        </p:txBody>
      </p:sp>
      <p:sp>
        <p:nvSpPr>
          <p:cNvPr id="62469" name="Rectangle 3"/>
          <p:cNvSpPr>
            <a:spLocks noGrp="1" noChangeArrowheads="1"/>
          </p:cNvSpPr>
          <p:nvPr>
            <p:ph type="body" idx="1"/>
          </p:nvPr>
        </p:nvSpPr>
        <p:spPr/>
        <p:txBody>
          <a:bodyPr/>
          <a:lstStyle/>
          <a:p>
            <a:pPr eaLnBrk="1" hangingPunct="1"/>
            <a:r>
              <a:rPr lang="en-US" b="1" dirty="0" smtClean="0"/>
              <a:t>Telnet </a:t>
            </a:r>
            <a:r>
              <a:rPr lang="zh-CN" altLang="en-US" b="1" dirty="0" smtClean="0"/>
              <a:t>工具</a:t>
            </a:r>
            <a:endParaRPr lang="en-US" dirty="0" smtClean="0"/>
          </a:p>
          <a:p>
            <a:pPr lvl="1" eaLnBrk="1" hangingPunct="1"/>
            <a:r>
              <a:rPr lang="zh-CN" altLang="zh-CN" dirty="0"/>
              <a:t>远程登录</a:t>
            </a:r>
            <a:r>
              <a:rPr lang="zh-CN" altLang="zh-CN" dirty="0" smtClean="0"/>
              <a:t>功能</a:t>
            </a:r>
            <a:endParaRPr lang="en-US" dirty="0" smtClean="0"/>
          </a:p>
          <a:p>
            <a:pPr lvl="1" eaLnBrk="1" hangingPunct="1"/>
            <a:r>
              <a:rPr lang="zh-CN" altLang="zh-CN" dirty="0"/>
              <a:t>没有</a:t>
            </a:r>
            <a:r>
              <a:rPr lang="en-US" altLang="zh-CN" dirty="0"/>
              <a:t>Web</a:t>
            </a:r>
            <a:r>
              <a:rPr lang="zh-CN" altLang="zh-CN" dirty="0"/>
              <a:t>界面的老软件非常</a:t>
            </a:r>
            <a:r>
              <a:rPr lang="zh-CN" altLang="zh-CN" dirty="0" smtClean="0"/>
              <a:t>有用</a:t>
            </a:r>
            <a:endParaRPr lang="en-US" dirty="0" smtClean="0"/>
          </a:p>
          <a:p>
            <a:pPr lvl="1" eaLnBrk="1" hangingPunct="1"/>
            <a:r>
              <a:rPr lang="zh-CN" altLang="en-US" dirty="0" smtClean="0"/>
              <a:t>获取</a:t>
            </a:r>
            <a:endParaRPr lang="en-US" dirty="0" smtClean="0"/>
          </a:p>
          <a:p>
            <a:pPr lvl="2" eaLnBrk="1" hangingPunct="1"/>
            <a:r>
              <a:rPr lang="zh-CN" altLang="zh-CN" dirty="0"/>
              <a:t>免费下载</a:t>
            </a:r>
            <a:r>
              <a:rPr lang="en-US" dirty="0" smtClean="0"/>
              <a:t>, Microsoft Telnet.exe </a:t>
            </a:r>
          </a:p>
          <a:p>
            <a:pPr lvl="1" eaLnBrk="1" hangingPunct="1"/>
            <a:r>
              <a:rPr lang="zh-CN" altLang="zh-CN" dirty="0"/>
              <a:t>，实现远程故障检修或系统</a:t>
            </a:r>
            <a:r>
              <a:rPr lang="zh-CN" altLang="zh-CN" dirty="0" smtClean="0"/>
              <a:t>管理</a:t>
            </a:r>
            <a:endParaRPr lang="en-US" dirty="0" smtClean="0"/>
          </a:p>
          <a:p>
            <a:pPr lvl="1" eaLnBrk="1" hangingPunct="1"/>
            <a:r>
              <a:rPr lang="en-US" altLang="zh-CN" dirty="0"/>
              <a:t>Telnet</a:t>
            </a:r>
            <a:r>
              <a:rPr lang="zh-CN" altLang="zh-CN" dirty="0"/>
              <a:t>协议</a:t>
            </a:r>
            <a:r>
              <a:rPr lang="en-US" dirty="0" smtClean="0"/>
              <a:t>:</a:t>
            </a:r>
            <a:r>
              <a:rPr lang="en-US" b="1" dirty="0" smtClean="0"/>
              <a:t> </a:t>
            </a:r>
            <a:r>
              <a:rPr lang="en-US" altLang="zh-CN" dirty="0"/>
              <a:t>Telnet</a:t>
            </a:r>
            <a:r>
              <a:rPr lang="zh-CN" altLang="zh-CN" dirty="0"/>
              <a:t>所用的规则</a:t>
            </a:r>
            <a:r>
              <a:rPr lang="zh-CN" altLang="zh-CN" dirty="0" smtClean="0"/>
              <a:t>集</a:t>
            </a:r>
            <a:endParaRPr lang="en-US" dirty="0" smtClean="0"/>
          </a:p>
          <a:p>
            <a:pPr lvl="1" eaLnBrk="1" hangingPunct="1"/>
            <a:r>
              <a:rPr lang="zh-CN" altLang="zh-CN" dirty="0"/>
              <a:t>将信息放到</a:t>
            </a:r>
            <a:r>
              <a:rPr lang="en-US" altLang="zh-CN" dirty="0"/>
              <a:t>Web</a:t>
            </a:r>
            <a:r>
              <a:rPr lang="zh-CN" altLang="zh-CN" dirty="0"/>
              <a:t>页面上，通过浏览器就可</a:t>
            </a:r>
            <a:r>
              <a:rPr lang="zh-CN" altLang="zh-CN" dirty="0" smtClean="0"/>
              <a:t>访问</a:t>
            </a:r>
            <a:endParaRPr lang="en-US" dirty="0" smtClean="0"/>
          </a:p>
          <a:p>
            <a:pPr lvl="2" eaLnBrk="1" hangingPunct="1"/>
            <a:r>
              <a:rPr lang="zh-CN" altLang="zh-CN" dirty="0"/>
              <a:t>用户输入</a:t>
            </a:r>
            <a:r>
              <a:rPr lang="en-US" altLang="zh-CN" dirty="0"/>
              <a:t>telnet://</a:t>
            </a:r>
            <a:r>
              <a:rPr lang="zh-CN" altLang="zh-CN" dirty="0"/>
              <a:t>和远程主机的</a:t>
            </a:r>
            <a:r>
              <a:rPr lang="zh-CN" altLang="zh-CN" dirty="0" smtClean="0"/>
              <a:t>域名</a:t>
            </a:r>
            <a:r>
              <a:rPr lang="en-US" dirty="0" smtClean="0"/>
              <a:t> </a:t>
            </a:r>
          </a:p>
          <a:p>
            <a:pPr lvl="1" eaLnBrk="1" hangingPunct="1"/>
            <a:r>
              <a:rPr lang="zh-CN" altLang="zh-CN" dirty="0"/>
              <a:t>使用会不断下降</a:t>
            </a:r>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7B32BD-E497-4FC0-B524-185CC1ABEF9F}" type="slidenum">
              <a:rPr lang="en-US" smtClean="0"/>
              <a:pPr eaLnBrk="1" hangingPunct="1"/>
              <a:t>6</a:t>
            </a:fld>
            <a:endParaRPr lang="en-US" dirty="0" smtClean="0"/>
          </a:p>
        </p:txBody>
      </p:sp>
      <p:sp>
        <p:nvSpPr>
          <p:cNvPr id="8196" name="Rectangle 7"/>
          <p:cNvSpPr>
            <a:spLocks noGrp="1" noChangeArrowheads="1"/>
          </p:cNvSpPr>
          <p:nvPr>
            <p:ph type="title" idx="4294967295"/>
          </p:nvPr>
        </p:nvSpPr>
        <p:spPr/>
        <p:txBody>
          <a:bodyPr/>
          <a:lstStyle/>
          <a:p>
            <a:r>
              <a:rPr lang="en-US" altLang="zh-CN" dirty="0" smtClean="0"/>
              <a:t>3.1  </a:t>
            </a:r>
            <a:r>
              <a:rPr lang="en-US" altLang="zh-CN" dirty="0"/>
              <a:t>Web</a:t>
            </a:r>
            <a:r>
              <a:rPr lang="zh-CN" altLang="en-US" dirty="0"/>
              <a:t>服务器基础</a:t>
            </a:r>
            <a:endParaRPr lang="en-US" dirty="0" smtClean="0"/>
          </a:p>
        </p:txBody>
      </p:sp>
      <p:sp>
        <p:nvSpPr>
          <p:cNvPr id="8197" name="Rectangle 8"/>
          <p:cNvSpPr>
            <a:spLocks noGrp="1" noChangeArrowheads="1"/>
          </p:cNvSpPr>
          <p:nvPr>
            <p:ph type="body" idx="4294967295"/>
          </p:nvPr>
        </p:nvSpPr>
        <p:spPr/>
        <p:txBody>
          <a:bodyPr/>
          <a:lstStyle/>
          <a:p>
            <a:pPr>
              <a:lnSpc>
                <a:spcPct val="90000"/>
              </a:lnSpc>
            </a:pPr>
            <a:r>
              <a:rPr lang="en-US" dirty="0" smtClean="0"/>
              <a:t>Web</a:t>
            </a:r>
            <a:r>
              <a:rPr lang="zh-CN" altLang="en-US" dirty="0"/>
              <a:t>服务器</a:t>
            </a:r>
            <a:endParaRPr lang="en-US" dirty="0" smtClean="0"/>
          </a:p>
          <a:p>
            <a:pPr lvl="1">
              <a:lnSpc>
                <a:spcPct val="90000"/>
              </a:lnSpc>
            </a:pPr>
            <a:r>
              <a:rPr lang="zh-CN" altLang="en-US" dirty="0" smtClean="0"/>
              <a:t>主要任务：响应对</a:t>
            </a:r>
            <a:r>
              <a:rPr lang="en-US" dirty="0" smtClean="0"/>
              <a:t>Web</a:t>
            </a:r>
            <a:r>
              <a:rPr lang="zh-CN" altLang="en-US" dirty="0" smtClean="0"/>
              <a:t>客户机的请求</a:t>
            </a:r>
            <a:endParaRPr lang="en-US" dirty="0" smtClean="0"/>
          </a:p>
          <a:p>
            <a:pPr lvl="1">
              <a:lnSpc>
                <a:spcPct val="90000"/>
              </a:lnSpc>
            </a:pPr>
            <a:r>
              <a:rPr lang="zh-CN" altLang="en-US" dirty="0" smtClean="0"/>
              <a:t>主要组成部分：</a:t>
            </a:r>
            <a:endParaRPr lang="en-US" dirty="0" smtClean="0"/>
          </a:p>
          <a:p>
            <a:pPr lvl="2">
              <a:lnSpc>
                <a:spcPct val="90000"/>
              </a:lnSpc>
            </a:pPr>
            <a:r>
              <a:rPr lang="zh-CN" altLang="en-US" dirty="0" smtClean="0"/>
              <a:t>硬件、操作系统软件和</a:t>
            </a:r>
            <a:r>
              <a:rPr lang="en-US" dirty="0" smtClean="0"/>
              <a:t>Web</a:t>
            </a:r>
            <a:r>
              <a:rPr lang="zh-CN" altLang="en-US" dirty="0" smtClean="0"/>
              <a:t>服务器软件</a:t>
            </a:r>
            <a:endParaRPr lang="en-US" dirty="0" smtClean="0"/>
          </a:p>
          <a:p>
            <a:pPr>
              <a:lnSpc>
                <a:spcPct val="90000"/>
              </a:lnSpc>
            </a:pPr>
            <a:r>
              <a:rPr lang="zh-CN" altLang="en-US" dirty="0" smtClean="0"/>
              <a:t>网站所要实现的目标后，就预期以下指标来开发</a:t>
            </a:r>
            <a:endParaRPr lang="en-US" dirty="0" smtClean="0"/>
          </a:p>
          <a:p>
            <a:pPr lvl="1">
              <a:lnSpc>
                <a:spcPct val="90000"/>
              </a:lnSpc>
            </a:pPr>
            <a:r>
              <a:rPr lang="zh-CN" altLang="en-US" dirty="0" smtClean="0"/>
              <a:t>访问者人数</a:t>
            </a:r>
            <a:endParaRPr lang="en-US" dirty="0" smtClean="0"/>
          </a:p>
          <a:p>
            <a:pPr lvl="1">
              <a:lnSpc>
                <a:spcPct val="90000"/>
              </a:lnSpc>
            </a:pPr>
            <a:r>
              <a:rPr lang="zh-CN" altLang="en-US" dirty="0" smtClean="0"/>
              <a:t>每次访问页面的平均数量</a:t>
            </a:r>
            <a:endParaRPr lang="en-US" dirty="0" smtClean="0"/>
          </a:p>
          <a:p>
            <a:pPr lvl="1">
              <a:lnSpc>
                <a:spcPct val="90000"/>
              </a:lnSpc>
            </a:pPr>
            <a:r>
              <a:rPr lang="zh-CN" altLang="en-US" dirty="0" smtClean="0"/>
              <a:t>页面的大小</a:t>
            </a:r>
            <a:r>
              <a:rPr lang="en-US" dirty="0" smtClean="0"/>
              <a:t> </a:t>
            </a:r>
          </a:p>
          <a:p>
            <a:pPr lvl="1">
              <a:lnSpc>
                <a:spcPct val="90000"/>
              </a:lnSpc>
            </a:pPr>
            <a:r>
              <a:rPr lang="zh-CN" altLang="en-US" dirty="0" smtClean="0"/>
              <a:t>可能的最大并发访问量</a:t>
            </a:r>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DB0C817-F968-4BC8-99D9-EF346EF6DEC1}" type="slidenum">
              <a:rPr lang="en-US" smtClean="0"/>
              <a:pPr eaLnBrk="1" hangingPunct="1"/>
              <a:t>60</a:t>
            </a:fld>
            <a:endParaRPr lang="en-US" dirty="0" smtClean="0"/>
          </a:p>
        </p:txBody>
      </p:sp>
      <p:sp>
        <p:nvSpPr>
          <p:cNvPr id="63492" name="Rectangle 2"/>
          <p:cNvSpPr>
            <a:spLocks noGrp="1" noChangeArrowheads="1"/>
          </p:cNvSpPr>
          <p:nvPr>
            <p:ph type="title"/>
          </p:nvPr>
        </p:nvSpPr>
        <p:spPr/>
        <p:txBody>
          <a:bodyPr/>
          <a:lstStyle/>
          <a:p>
            <a:pPr eaLnBrk="1" hangingPunct="1"/>
            <a:r>
              <a:rPr lang="en-US" altLang="zh-CN" dirty="0" smtClean="0"/>
              <a:t>3.4.3  </a:t>
            </a:r>
            <a:r>
              <a:rPr lang="en-US" altLang="zh-CN" dirty="0"/>
              <a:t>Telnet</a:t>
            </a:r>
            <a:r>
              <a:rPr lang="zh-CN" altLang="en-US" dirty="0"/>
              <a:t>和</a:t>
            </a:r>
            <a:r>
              <a:rPr lang="en-US" altLang="zh-CN" dirty="0"/>
              <a:t>FTP</a:t>
            </a:r>
            <a:r>
              <a:rPr lang="zh-CN" altLang="en-US" dirty="0"/>
              <a:t>工具</a:t>
            </a:r>
            <a:endParaRPr lang="en-US" dirty="0" smtClean="0"/>
          </a:p>
        </p:txBody>
      </p:sp>
      <p:sp>
        <p:nvSpPr>
          <p:cNvPr id="63493" name="Rectangle 3"/>
          <p:cNvSpPr>
            <a:spLocks noGrp="1" noChangeArrowheads="1"/>
          </p:cNvSpPr>
          <p:nvPr>
            <p:ph type="body" idx="1"/>
          </p:nvPr>
        </p:nvSpPr>
        <p:spPr/>
        <p:txBody>
          <a:bodyPr/>
          <a:lstStyle/>
          <a:p>
            <a:pPr eaLnBrk="1" hangingPunct="1"/>
            <a:r>
              <a:rPr lang="zh-CN" altLang="zh-CN" dirty="0"/>
              <a:t>文件传输协议</a:t>
            </a:r>
            <a:r>
              <a:rPr lang="en-US" b="1" dirty="0" smtClean="0"/>
              <a:t>(FTP)</a:t>
            </a:r>
          </a:p>
          <a:p>
            <a:pPr lvl="1" eaLnBrk="1" hangingPunct="1"/>
            <a:r>
              <a:rPr lang="en-US" altLang="zh-CN" dirty="0"/>
              <a:t>TCP/IP</a:t>
            </a:r>
            <a:r>
              <a:rPr lang="zh-CN" altLang="zh-CN" dirty="0"/>
              <a:t>规则的</a:t>
            </a:r>
            <a:r>
              <a:rPr lang="zh-CN" altLang="zh-CN" dirty="0" smtClean="0"/>
              <a:t>一部分</a:t>
            </a:r>
            <a:endParaRPr lang="en-US" dirty="0" smtClean="0"/>
          </a:p>
          <a:p>
            <a:pPr lvl="2" eaLnBrk="1" hangingPunct="1"/>
            <a:r>
              <a:rPr lang="zh-CN" altLang="zh-CN" dirty="0"/>
              <a:t>通过</a:t>
            </a:r>
            <a:r>
              <a:rPr lang="en-US" altLang="zh-CN" dirty="0"/>
              <a:t>TCP/IP</a:t>
            </a:r>
            <a:r>
              <a:rPr lang="zh-CN" altLang="zh-CN" dirty="0"/>
              <a:t>连接的计算机之间彼此传输</a:t>
            </a:r>
            <a:r>
              <a:rPr lang="zh-CN" altLang="zh-CN" dirty="0" smtClean="0"/>
              <a:t>文件</a:t>
            </a:r>
            <a:endParaRPr lang="en-US" dirty="0" smtClean="0"/>
          </a:p>
          <a:p>
            <a:pPr lvl="1" eaLnBrk="1" hangingPunct="1"/>
            <a:r>
              <a:rPr lang="zh-CN" altLang="en-US" dirty="0" smtClean="0"/>
              <a:t>有用的服务</a:t>
            </a:r>
            <a:endParaRPr lang="en-US" dirty="0" smtClean="0"/>
          </a:p>
          <a:p>
            <a:pPr lvl="2" eaLnBrk="1" hangingPunct="1"/>
            <a:r>
              <a:rPr lang="zh-CN" altLang="zh-CN" dirty="0"/>
              <a:t>显示远程或本地计算机</a:t>
            </a:r>
            <a:r>
              <a:rPr lang="zh-CN" altLang="zh-CN" dirty="0" smtClean="0"/>
              <a:t>目录</a:t>
            </a:r>
            <a:endParaRPr lang="en-US" dirty="0" smtClean="0"/>
          </a:p>
          <a:p>
            <a:pPr lvl="2" eaLnBrk="1" hangingPunct="1"/>
            <a:r>
              <a:rPr lang="zh-CN" altLang="zh-CN" dirty="0"/>
              <a:t>改变客户机或服务器的现有活动</a:t>
            </a:r>
            <a:r>
              <a:rPr lang="zh-CN" altLang="zh-CN" dirty="0" smtClean="0"/>
              <a:t>目录</a:t>
            </a:r>
            <a:endParaRPr lang="en-US" dirty="0" smtClean="0"/>
          </a:p>
          <a:p>
            <a:pPr lvl="2" eaLnBrk="1" hangingPunct="1"/>
            <a:r>
              <a:rPr lang="zh-CN" altLang="zh-CN" dirty="0"/>
              <a:t>创建并移动本地或远程</a:t>
            </a:r>
            <a:r>
              <a:rPr lang="zh-CN" altLang="zh-CN" dirty="0" smtClean="0"/>
              <a:t>目录</a:t>
            </a:r>
            <a:endParaRPr lang="en-US" dirty="0" smtClean="0"/>
          </a:p>
          <a:p>
            <a:pPr lvl="1" eaLnBrk="1" hangingPunct="1"/>
            <a:r>
              <a:rPr lang="zh-CN" altLang="zh-CN" dirty="0"/>
              <a:t>采用</a:t>
            </a:r>
            <a:r>
              <a:rPr lang="en-US" altLang="zh-CN" dirty="0"/>
              <a:t>TCP</a:t>
            </a:r>
            <a:r>
              <a:rPr lang="zh-CN" altLang="zh-CN" dirty="0"/>
              <a:t>协议及其内置错误控制功能</a:t>
            </a:r>
            <a:r>
              <a:rPr lang="en-US" dirty="0" smtClean="0"/>
              <a:t>:</a:t>
            </a:r>
          </a:p>
          <a:p>
            <a:pPr lvl="2" eaLnBrk="1" hangingPunct="1"/>
            <a:r>
              <a:rPr lang="zh-CN" altLang="zh-CN" dirty="0"/>
              <a:t>准确无误地把文件从一台计算机复制到另一台计算机</a:t>
            </a:r>
            <a:endParaRPr lang="en-US"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54A9572-4766-44A8-9BCB-E564F4524D91}" type="slidenum">
              <a:rPr lang="en-US" smtClean="0"/>
              <a:pPr eaLnBrk="1" hangingPunct="1"/>
              <a:t>61</a:t>
            </a:fld>
            <a:endParaRPr lang="en-US" dirty="0" smtClean="0"/>
          </a:p>
        </p:txBody>
      </p:sp>
      <p:sp>
        <p:nvSpPr>
          <p:cNvPr id="64516" name="Rectangle 2"/>
          <p:cNvSpPr>
            <a:spLocks noGrp="1" noChangeArrowheads="1"/>
          </p:cNvSpPr>
          <p:nvPr>
            <p:ph type="title"/>
          </p:nvPr>
        </p:nvSpPr>
        <p:spPr/>
        <p:txBody>
          <a:bodyPr/>
          <a:lstStyle/>
          <a:p>
            <a:pPr eaLnBrk="1" hangingPunct="1"/>
            <a:r>
              <a:rPr lang="en-US" altLang="zh-CN" dirty="0" smtClean="0"/>
              <a:t>3.4.3  </a:t>
            </a:r>
            <a:r>
              <a:rPr lang="en-US" altLang="zh-CN" dirty="0"/>
              <a:t>Telnet</a:t>
            </a:r>
            <a:r>
              <a:rPr lang="zh-CN" altLang="en-US" dirty="0"/>
              <a:t>和</a:t>
            </a:r>
            <a:r>
              <a:rPr lang="en-US" altLang="zh-CN" dirty="0"/>
              <a:t>FTP</a:t>
            </a:r>
            <a:r>
              <a:rPr lang="zh-CN" altLang="en-US" dirty="0"/>
              <a:t>工具</a:t>
            </a:r>
            <a:endParaRPr lang="en-US" dirty="0" smtClean="0"/>
          </a:p>
        </p:txBody>
      </p:sp>
      <p:sp>
        <p:nvSpPr>
          <p:cNvPr id="64517" name="Rectangle 3"/>
          <p:cNvSpPr>
            <a:spLocks noGrp="1" noChangeArrowheads="1"/>
          </p:cNvSpPr>
          <p:nvPr>
            <p:ph type="body" idx="1"/>
          </p:nvPr>
        </p:nvSpPr>
        <p:spPr/>
        <p:txBody>
          <a:bodyPr/>
          <a:lstStyle/>
          <a:p>
            <a:pPr eaLnBrk="1" hangingPunct="1"/>
            <a:r>
              <a:rPr lang="zh-CN" altLang="zh-CN" dirty="0"/>
              <a:t>用</a:t>
            </a:r>
            <a:r>
              <a:rPr lang="en-US" altLang="zh-CN" dirty="0"/>
              <a:t>FTP</a:t>
            </a:r>
            <a:r>
              <a:rPr lang="zh-CN" altLang="zh-CN" dirty="0"/>
              <a:t>访问远程计算机要求用户登录该远程</a:t>
            </a:r>
            <a:r>
              <a:rPr lang="zh-CN" altLang="zh-CN" dirty="0" smtClean="0"/>
              <a:t>计算机</a:t>
            </a:r>
            <a:endParaRPr lang="en-US" dirty="0" smtClean="0"/>
          </a:p>
          <a:p>
            <a:pPr lvl="1" eaLnBrk="1" hangingPunct="1"/>
            <a:r>
              <a:rPr lang="en-US" altLang="zh-CN" dirty="0"/>
              <a:t>FTP</a:t>
            </a:r>
            <a:r>
              <a:rPr lang="zh-CN" altLang="zh-CN" dirty="0"/>
              <a:t>客户机</a:t>
            </a:r>
            <a:r>
              <a:rPr lang="zh-CN" altLang="zh-CN" dirty="0" smtClean="0"/>
              <a:t>程序</a:t>
            </a:r>
            <a:endParaRPr lang="en-US" dirty="0" smtClean="0"/>
          </a:p>
          <a:p>
            <a:pPr lvl="1" eaLnBrk="1" hangingPunct="1"/>
            <a:r>
              <a:rPr lang="zh-CN" altLang="zh-CN" dirty="0"/>
              <a:t>输入协议名</a:t>
            </a:r>
            <a:r>
              <a:rPr lang="en-US" altLang="zh-CN" dirty="0"/>
              <a:t>ftp://</a:t>
            </a:r>
            <a:r>
              <a:rPr lang="zh-CN" altLang="zh-CN" dirty="0"/>
              <a:t>和远程计算机的域名就建立了</a:t>
            </a:r>
            <a:r>
              <a:rPr lang="en-US" altLang="zh-CN" dirty="0"/>
              <a:t>FTP</a:t>
            </a:r>
            <a:r>
              <a:rPr lang="zh-CN" altLang="zh-CN" dirty="0" smtClean="0"/>
              <a:t>连接</a:t>
            </a:r>
            <a:endParaRPr lang="en-US" dirty="0" smtClean="0"/>
          </a:p>
          <a:p>
            <a:pPr eaLnBrk="1" hangingPunct="1"/>
            <a:r>
              <a:rPr lang="zh-CN" altLang="zh-CN" dirty="0"/>
              <a:t>全权</a:t>
            </a:r>
            <a:r>
              <a:rPr lang="en-US" altLang="zh-CN" dirty="0"/>
              <a:t>FTP </a:t>
            </a:r>
            <a:endParaRPr lang="en-US" altLang="zh-CN" dirty="0" smtClean="0"/>
          </a:p>
          <a:p>
            <a:pPr lvl="1" eaLnBrk="1" hangingPunct="1"/>
            <a:r>
              <a:rPr lang="zh-CN" altLang="zh-CN" dirty="0"/>
              <a:t>用户有账户的</a:t>
            </a:r>
            <a:r>
              <a:rPr lang="en-US" altLang="zh-CN" dirty="0"/>
              <a:t>FTP</a:t>
            </a:r>
            <a:r>
              <a:rPr lang="zh-CN" altLang="zh-CN" dirty="0" smtClean="0"/>
              <a:t>连接</a:t>
            </a:r>
            <a:endParaRPr lang="en-US" dirty="0" smtClean="0"/>
          </a:p>
          <a:p>
            <a:pPr eaLnBrk="1" hangingPunct="1"/>
            <a:r>
              <a:rPr lang="zh-CN" altLang="zh-CN" dirty="0"/>
              <a:t>匿名</a:t>
            </a:r>
            <a:r>
              <a:rPr lang="en-US" altLang="zh-CN" dirty="0"/>
              <a:t>FTP </a:t>
            </a:r>
            <a:endParaRPr lang="en-US" b="1" dirty="0" smtClean="0"/>
          </a:p>
          <a:p>
            <a:pPr lvl="1" eaLnBrk="1" hangingPunct="1"/>
            <a:r>
              <a:rPr lang="zh-CN" altLang="zh-CN" dirty="0"/>
              <a:t>游客方式</a:t>
            </a:r>
            <a:r>
              <a:rPr lang="zh-CN" altLang="zh-CN" dirty="0" smtClean="0"/>
              <a:t>登录</a:t>
            </a:r>
            <a:endParaRPr lang="en-US" dirty="0" smtClean="0"/>
          </a:p>
          <a:p>
            <a:pPr lvl="2" eaLnBrk="1" hangingPunct="1"/>
            <a:r>
              <a:rPr lang="zh-CN" altLang="zh-CN" dirty="0"/>
              <a:t>用户名输入“</a:t>
            </a:r>
            <a:r>
              <a:rPr lang="en-US" altLang="zh-CN" dirty="0"/>
              <a:t>anonymous</a:t>
            </a:r>
            <a:r>
              <a:rPr lang="zh-CN" altLang="zh-CN" dirty="0"/>
              <a:t>”（匿名） </a:t>
            </a:r>
            <a:endParaRPr lang="en-US" dirty="0" smtClean="0"/>
          </a:p>
          <a:p>
            <a:pPr lvl="2" eaLnBrk="1" hangingPunct="1"/>
            <a:r>
              <a:rPr lang="zh-CN" altLang="zh-CN" dirty="0"/>
              <a:t>口令输入自己的电子邮件地址</a:t>
            </a:r>
            <a:endParaRPr lang="en-US"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95999E6-AA70-4A45-AC81-9DB820DBD708}" type="slidenum">
              <a:rPr lang="en-US" smtClean="0"/>
              <a:pPr eaLnBrk="1" hangingPunct="1"/>
              <a:t>62</a:t>
            </a:fld>
            <a:endParaRPr lang="en-US" dirty="0" smtClean="0"/>
          </a:p>
        </p:txBody>
      </p:sp>
      <p:sp>
        <p:nvSpPr>
          <p:cNvPr id="65540" name="Rectangle 2"/>
          <p:cNvSpPr>
            <a:spLocks noGrp="1" noChangeArrowheads="1"/>
          </p:cNvSpPr>
          <p:nvPr>
            <p:ph type="title"/>
          </p:nvPr>
        </p:nvSpPr>
        <p:spPr/>
        <p:txBody>
          <a:bodyPr/>
          <a:lstStyle/>
          <a:p>
            <a:pPr eaLnBrk="1" hangingPunct="1"/>
            <a:r>
              <a:rPr lang="en-US" altLang="zh-CN" dirty="0" smtClean="0"/>
              <a:t>3.4.4  </a:t>
            </a:r>
            <a:r>
              <a:rPr lang="zh-CN" altLang="en-US" dirty="0"/>
              <a:t>索引与搜索工具</a:t>
            </a:r>
            <a:endParaRPr lang="en-US" dirty="0" smtClean="0"/>
          </a:p>
        </p:txBody>
      </p:sp>
      <p:sp>
        <p:nvSpPr>
          <p:cNvPr id="65541" name="Rectangle 3"/>
          <p:cNvSpPr>
            <a:spLocks noGrp="1" noChangeArrowheads="1"/>
          </p:cNvSpPr>
          <p:nvPr>
            <p:ph type="body" idx="1"/>
          </p:nvPr>
        </p:nvSpPr>
        <p:spPr/>
        <p:txBody>
          <a:bodyPr/>
          <a:lstStyle/>
          <a:p>
            <a:pPr eaLnBrk="1" hangingPunct="1"/>
            <a:r>
              <a:rPr lang="zh-CN" altLang="en-US" dirty="0"/>
              <a:t>索引与搜索</a:t>
            </a:r>
            <a:r>
              <a:rPr lang="zh-CN" altLang="en-US" dirty="0" smtClean="0"/>
              <a:t>工具</a:t>
            </a:r>
            <a:endParaRPr lang="en-US" dirty="0" smtClean="0"/>
          </a:p>
          <a:p>
            <a:pPr lvl="1" eaLnBrk="1" hangingPunct="1"/>
            <a:r>
              <a:rPr lang="zh-CN" altLang="zh-CN" dirty="0" smtClean="0"/>
              <a:t>可</a:t>
            </a:r>
            <a:r>
              <a:rPr lang="zh-CN" altLang="zh-CN" dirty="0"/>
              <a:t>在本网站或整个</a:t>
            </a:r>
            <a:r>
              <a:rPr lang="en-US" altLang="zh-CN" dirty="0"/>
              <a:t>Web</a:t>
            </a:r>
            <a:r>
              <a:rPr lang="zh-CN" altLang="zh-CN" dirty="0"/>
              <a:t>搜索所请求的文档</a:t>
            </a:r>
            <a:endParaRPr lang="en-US" dirty="0" smtClean="0"/>
          </a:p>
          <a:p>
            <a:pPr eaLnBrk="1" hangingPunct="1"/>
            <a:r>
              <a:rPr lang="zh-CN" altLang="zh-CN" dirty="0"/>
              <a:t>索引</a:t>
            </a:r>
            <a:r>
              <a:rPr lang="zh-CN" altLang="zh-CN" dirty="0" smtClean="0"/>
              <a:t>程序</a:t>
            </a:r>
            <a:r>
              <a:rPr lang="en-US" dirty="0" smtClean="0"/>
              <a:t> </a:t>
            </a:r>
          </a:p>
          <a:p>
            <a:pPr lvl="1" eaLnBrk="1" hangingPunct="1"/>
            <a:r>
              <a:rPr lang="zh-CN" altLang="zh-CN" dirty="0"/>
              <a:t>提供全文</a:t>
            </a:r>
            <a:r>
              <a:rPr lang="zh-CN" altLang="zh-CN" dirty="0" smtClean="0"/>
              <a:t>索引</a:t>
            </a:r>
            <a:endParaRPr lang="en-US" dirty="0" smtClean="0"/>
          </a:p>
          <a:p>
            <a:pPr eaLnBrk="1" hangingPunct="1"/>
            <a:r>
              <a:rPr lang="en-US" altLang="zh-CN" dirty="0" smtClean="0"/>
              <a:t>Web</a:t>
            </a:r>
            <a:r>
              <a:rPr lang="zh-CN" altLang="zh-CN" dirty="0"/>
              <a:t>网站</a:t>
            </a:r>
            <a:r>
              <a:rPr lang="zh-CN" altLang="zh-CN" dirty="0" smtClean="0"/>
              <a:t>搜索</a:t>
            </a:r>
            <a:r>
              <a:rPr lang="zh-CN" altLang="en-US" dirty="0" smtClean="0"/>
              <a:t>方式</a:t>
            </a:r>
            <a:endParaRPr lang="en-US" dirty="0" smtClean="0"/>
          </a:p>
          <a:p>
            <a:pPr lvl="1" eaLnBrk="1" hangingPunct="1"/>
            <a:r>
              <a:rPr lang="zh-CN" altLang="zh-CN" dirty="0"/>
              <a:t>比较索引中的术语和请求者的搜索</a:t>
            </a:r>
            <a:r>
              <a:rPr lang="zh-CN" altLang="zh-CN" dirty="0" smtClean="0"/>
              <a:t>术语</a:t>
            </a:r>
            <a:endParaRPr lang="en-US" dirty="0" smtClean="0"/>
          </a:p>
          <a:p>
            <a:pPr lvl="1" eaLnBrk="1" hangingPunct="1"/>
            <a:r>
              <a:rPr lang="zh-CN" altLang="zh-CN" dirty="0"/>
              <a:t>更复杂的搜索引擎</a:t>
            </a:r>
            <a:r>
              <a:rPr lang="zh-CN" altLang="zh-CN" dirty="0" smtClean="0"/>
              <a:t>软</a:t>
            </a:r>
            <a:endParaRPr lang="en-US" dirty="0" smtClean="0"/>
          </a:p>
          <a:p>
            <a:pPr lvl="2" eaLnBrk="1" hangingPunct="1"/>
            <a:r>
              <a:rPr lang="zh-CN" altLang="zh-CN" dirty="0"/>
              <a:t>搜索引擎</a:t>
            </a:r>
            <a:r>
              <a:rPr lang="en-US" altLang="zh-CN" dirty="0"/>
              <a:t>Google</a:t>
            </a:r>
            <a:r>
              <a:rPr lang="zh-CN" altLang="zh-CN" dirty="0"/>
              <a:t>所用的</a:t>
            </a:r>
            <a:r>
              <a:rPr lang="zh-CN" altLang="zh-CN" dirty="0" smtClean="0"/>
              <a:t>软件</a:t>
            </a:r>
            <a:endParaRPr lang="en-US" dirty="0" smtClean="0"/>
          </a:p>
          <a:p>
            <a:pPr eaLnBrk="1" hangingPunct="1"/>
            <a:r>
              <a:rPr lang="zh-CN" altLang="zh-CN" dirty="0"/>
              <a:t>许多</a:t>
            </a:r>
            <a:r>
              <a:rPr lang="en-US" altLang="zh-CN" dirty="0"/>
              <a:t>Web</a:t>
            </a:r>
            <a:r>
              <a:rPr lang="zh-CN" altLang="zh-CN" dirty="0"/>
              <a:t>服务器软件都带有索引软件</a:t>
            </a:r>
            <a:endParaRPr lang="en-US"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B0112DD-624D-4CA8-B34B-146EF96A3B4A}" type="slidenum">
              <a:rPr lang="en-US" smtClean="0"/>
              <a:pPr eaLnBrk="1" hangingPunct="1"/>
              <a:t>63</a:t>
            </a:fld>
            <a:endParaRPr lang="en-US" dirty="0" smtClean="0"/>
          </a:p>
        </p:txBody>
      </p:sp>
      <p:sp>
        <p:nvSpPr>
          <p:cNvPr id="66564" name="Rectangle 2"/>
          <p:cNvSpPr>
            <a:spLocks noGrp="1" noChangeArrowheads="1"/>
          </p:cNvSpPr>
          <p:nvPr>
            <p:ph type="title"/>
          </p:nvPr>
        </p:nvSpPr>
        <p:spPr/>
        <p:txBody>
          <a:bodyPr/>
          <a:lstStyle/>
          <a:p>
            <a:pPr eaLnBrk="1" hangingPunct="1"/>
            <a:r>
              <a:rPr lang="en-US" altLang="zh-CN" dirty="0" smtClean="0"/>
              <a:t>3.4.5  </a:t>
            </a:r>
            <a:r>
              <a:rPr lang="zh-CN" altLang="en-US" dirty="0"/>
              <a:t>数据分析软件</a:t>
            </a:r>
            <a:endParaRPr lang="en-US" dirty="0" smtClean="0"/>
          </a:p>
        </p:txBody>
      </p:sp>
      <p:sp>
        <p:nvSpPr>
          <p:cNvPr id="66565" name="Rectangle 3"/>
          <p:cNvSpPr>
            <a:spLocks noGrp="1" noChangeArrowheads="1"/>
          </p:cNvSpPr>
          <p:nvPr>
            <p:ph type="body" idx="1"/>
          </p:nvPr>
        </p:nvSpPr>
        <p:spPr/>
        <p:txBody>
          <a:bodyPr/>
          <a:lstStyle/>
          <a:p>
            <a:pPr eaLnBrk="1" hangingPunct="1"/>
            <a:r>
              <a:rPr lang="en-US" altLang="zh-CN" dirty="0"/>
              <a:t>Web</a:t>
            </a:r>
            <a:r>
              <a:rPr lang="zh-CN" altLang="zh-CN" dirty="0"/>
              <a:t>服务器可获取访问者的</a:t>
            </a:r>
            <a:r>
              <a:rPr lang="zh-CN" altLang="zh-CN" dirty="0" smtClean="0"/>
              <a:t>信息</a:t>
            </a:r>
            <a:endParaRPr lang="en-US" dirty="0" smtClean="0"/>
          </a:p>
          <a:p>
            <a:pPr lvl="1" eaLnBrk="1" hangingPunct="1"/>
            <a:r>
              <a:rPr lang="zh-CN" altLang="zh-CN" dirty="0"/>
              <a:t>数据放在</a:t>
            </a:r>
            <a:r>
              <a:rPr lang="en-US" altLang="zh-CN" dirty="0"/>
              <a:t>Web</a:t>
            </a:r>
            <a:r>
              <a:rPr lang="zh-CN" altLang="zh-CN" dirty="0"/>
              <a:t>日志文件</a:t>
            </a:r>
            <a:r>
              <a:rPr lang="en-US" altLang="zh-CN" dirty="0"/>
              <a:t>(log file)</a:t>
            </a:r>
            <a:r>
              <a:rPr lang="zh-CN" altLang="zh-CN" dirty="0" smtClean="0"/>
              <a:t>里</a:t>
            </a:r>
            <a:r>
              <a:rPr lang="zh-CN" altLang="en-US" dirty="0" smtClean="0"/>
              <a:t>，</a:t>
            </a:r>
            <a:r>
              <a:rPr lang="zh-CN" altLang="zh-CN" dirty="0"/>
              <a:t>增长很快</a:t>
            </a:r>
            <a:endParaRPr lang="en-US" dirty="0" smtClean="0"/>
          </a:p>
          <a:p>
            <a:pPr eaLnBrk="1" hangingPunct="1"/>
            <a:r>
              <a:rPr lang="zh-CN" altLang="zh-CN" dirty="0"/>
              <a:t>采用第三方的</a:t>
            </a:r>
            <a:r>
              <a:rPr lang="en-US" altLang="zh-CN" dirty="0"/>
              <a:t>Web</a:t>
            </a:r>
            <a:r>
              <a:rPr lang="zh-CN" altLang="zh-CN" dirty="0"/>
              <a:t>运行日志文件</a:t>
            </a:r>
            <a:r>
              <a:rPr lang="zh-CN" altLang="zh-CN" dirty="0" smtClean="0"/>
              <a:t>分析程序</a:t>
            </a:r>
            <a:endParaRPr lang="en-US" dirty="0" smtClean="0"/>
          </a:p>
          <a:p>
            <a:pPr lvl="1" eaLnBrk="1" hangingPunct="1"/>
            <a:r>
              <a:rPr lang="zh-CN" altLang="zh-CN" dirty="0"/>
              <a:t>查询运行</a:t>
            </a:r>
            <a:r>
              <a:rPr lang="zh-CN" altLang="zh-CN" dirty="0" smtClean="0"/>
              <a:t>日志文件</a:t>
            </a:r>
            <a:endParaRPr lang="en-US" dirty="0" smtClean="0"/>
          </a:p>
          <a:p>
            <a:pPr lvl="1" eaLnBrk="1" hangingPunct="1"/>
            <a:r>
              <a:rPr lang="zh-CN" altLang="zh-CN" dirty="0"/>
              <a:t>可以返回一个汇总的报告，也可以把众多的细节累积到</a:t>
            </a:r>
            <a:r>
              <a:rPr lang="zh-CN" altLang="zh-CN" dirty="0" smtClean="0"/>
              <a:t>一起</a:t>
            </a:r>
            <a:r>
              <a:rPr lang="en-US" dirty="0" smtClean="0"/>
              <a:t> </a:t>
            </a:r>
          </a:p>
          <a:p>
            <a:pPr eaLnBrk="1" hangingPunct="1"/>
            <a:r>
              <a:rPr lang="zh-CN" altLang="zh-CN" dirty="0"/>
              <a:t>常用的</a:t>
            </a:r>
            <a:r>
              <a:rPr lang="en-US" altLang="zh-CN" dirty="0"/>
              <a:t>Web</a:t>
            </a:r>
            <a:r>
              <a:rPr lang="zh-CN" altLang="zh-CN" dirty="0"/>
              <a:t>日志文件</a:t>
            </a:r>
            <a:r>
              <a:rPr lang="zh-CN" altLang="zh-CN" dirty="0" smtClean="0"/>
              <a:t>分析程序</a:t>
            </a:r>
            <a:endParaRPr lang="en-US" dirty="0" smtClean="0"/>
          </a:p>
          <a:p>
            <a:pPr lvl="1" eaLnBrk="1" hangingPunct="1"/>
            <a:r>
              <a:rPr lang="en-US" dirty="0" smtClean="0"/>
              <a:t>Adobe SiteCatalyst, Urchin from Google, WebTrends</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EBC01AC-B9C0-4C80-93C4-C6364A3A8483}" type="slidenum">
              <a:rPr lang="en-US" smtClean="0"/>
              <a:pPr eaLnBrk="1" hangingPunct="1"/>
              <a:t>64</a:t>
            </a:fld>
            <a:endParaRPr lang="en-US" dirty="0" smtClean="0"/>
          </a:p>
        </p:txBody>
      </p:sp>
      <p:sp>
        <p:nvSpPr>
          <p:cNvPr id="67588" name="Rectangle 2"/>
          <p:cNvSpPr>
            <a:spLocks noGrp="1" noChangeArrowheads="1"/>
          </p:cNvSpPr>
          <p:nvPr>
            <p:ph type="title"/>
          </p:nvPr>
        </p:nvSpPr>
        <p:spPr/>
        <p:txBody>
          <a:bodyPr/>
          <a:lstStyle/>
          <a:p>
            <a:pPr eaLnBrk="1" hangingPunct="1"/>
            <a:r>
              <a:rPr lang="en-US" altLang="zh-CN" dirty="0" smtClean="0"/>
              <a:t>3.4.6  </a:t>
            </a:r>
            <a:r>
              <a:rPr lang="zh-CN" altLang="en-US" dirty="0"/>
              <a:t>链接检查工具</a:t>
            </a:r>
            <a:endParaRPr lang="en-US" dirty="0" smtClean="0"/>
          </a:p>
        </p:txBody>
      </p:sp>
      <p:sp>
        <p:nvSpPr>
          <p:cNvPr id="67589" name="Rectangle 3"/>
          <p:cNvSpPr>
            <a:spLocks noGrp="1" noChangeArrowheads="1"/>
          </p:cNvSpPr>
          <p:nvPr>
            <p:ph type="body" idx="1"/>
          </p:nvPr>
        </p:nvSpPr>
        <p:spPr/>
        <p:txBody>
          <a:bodyPr/>
          <a:lstStyle/>
          <a:p>
            <a:pPr eaLnBrk="1" hangingPunct="1"/>
            <a:r>
              <a:rPr lang="zh-CN" altLang="zh-CN" dirty="0"/>
              <a:t>死</a:t>
            </a:r>
            <a:r>
              <a:rPr lang="zh-CN" altLang="zh-CN" dirty="0" smtClean="0"/>
              <a:t>链接</a:t>
            </a:r>
            <a:endParaRPr lang="en-US" b="1" dirty="0" smtClean="0"/>
          </a:p>
          <a:p>
            <a:pPr lvl="1" eaLnBrk="1" hangingPunct="1"/>
            <a:r>
              <a:rPr lang="zh-CN" altLang="zh-CN" dirty="0"/>
              <a:t>显示一个错误的信息而不是</a:t>
            </a:r>
            <a:r>
              <a:rPr lang="en-US" altLang="zh-CN" dirty="0"/>
              <a:t>Web</a:t>
            </a:r>
            <a:r>
              <a:rPr lang="zh-CN" altLang="zh-CN" dirty="0" smtClean="0"/>
              <a:t>页面</a:t>
            </a:r>
            <a:endParaRPr lang="en-US" dirty="0" smtClean="0"/>
          </a:p>
          <a:p>
            <a:pPr eaLnBrk="1" hangingPunct="1"/>
            <a:r>
              <a:rPr lang="zh-CN" altLang="zh-CN" dirty="0"/>
              <a:t>失效</a:t>
            </a:r>
            <a:r>
              <a:rPr lang="zh-CN" altLang="zh-CN" dirty="0" smtClean="0"/>
              <a:t>链接</a:t>
            </a:r>
            <a:endParaRPr lang="en-US" b="1" dirty="0" smtClean="0"/>
          </a:p>
          <a:p>
            <a:pPr lvl="1" eaLnBrk="1" hangingPunct="1"/>
            <a:r>
              <a:rPr lang="zh-CN" altLang="zh-CN" dirty="0"/>
              <a:t>网站上出现大量失效链接的不良</a:t>
            </a:r>
            <a:r>
              <a:rPr lang="zh-CN" altLang="zh-CN" dirty="0" smtClean="0"/>
              <a:t>情况</a:t>
            </a:r>
            <a:endParaRPr lang="en-US" dirty="0" smtClean="0"/>
          </a:p>
          <a:p>
            <a:pPr eaLnBrk="1" hangingPunct="1"/>
            <a:r>
              <a:rPr lang="zh-CN" altLang="zh-CN" dirty="0" smtClean="0"/>
              <a:t>链接</a:t>
            </a:r>
            <a:r>
              <a:rPr lang="zh-CN" altLang="zh-CN" dirty="0"/>
              <a:t>检查</a:t>
            </a:r>
            <a:endParaRPr lang="en-US" b="1" dirty="0" smtClean="0"/>
          </a:p>
          <a:p>
            <a:pPr lvl="1" eaLnBrk="1" hangingPunct="1"/>
            <a:r>
              <a:rPr lang="zh-CN" altLang="zh-CN" dirty="0"/>
              <a:t>检查网站的所有</a:t>
            </a:r>
            <a:r>
              <a:rPr lang="zh-CN" altLang="zh-CN" dirty="0" smtClean="0"/>
              <a:t>页面</a:t>
            </a:r>
            <a:endParaRPr lang="en-US" dirty="0" smtClean="0"/>
          </a:p>
          <a:p>
            <a:pPr lvl="2" eaLnBrk="1" hangingPunct="1"/>
            <a:r>
              <a:rPr lang="zh-CN" altLang="zh-CN" dirty="0"/>
              <a:t>报告断开的、似乎断开的或有些不正常的</a:t>
            </a:r>
            <a:r>
              <a:rPr lang="en-US" altLang="zh-CN" dirty="0"/>
              <a:t>URL </a:t>
            </a:r>
            <a:endParaRPr lang="en-US" dirty="0" smtClean="0"/>
          </a:p>
          <a:p>
            <a:pPr lvl="1" eaLnBrk="1" hangingPunct="1"/>
            <a:r>
              <a:rPr lang="zh-CN" altLang="zh-CN" dirty="0"/>
              <a:t>发现孤立</a:t>
            </a:r>
            <a:r>
              <a:rPr lang="zh-CN" altLang="zh-CN" dirty="0" smtClean="0"/>
              <a:t>文件</a:t>
            </a:r>
            <a:endParaRPr lang="en-US" b="1" dirty="0" smtClean="0"/>
          </a:p>
          <a:p>
            <a:pPr lvl="2" eaLnBrk="1" hangingPunct="1"/>
            <a:r>
              <a:rPr lang="zh-CN" altLang="zh-CN" dirty="0"/>
              <a:t>网站中没有同任何页面建立链接的</a:t>
            </a:r>
            <a:r>
              <a:rPr lang="zh-CN" altLang="zh-CN" dirty="0" smtClean="0"/>
              <a:t>文件</a:t>
            </a:r>
            <a:endParaRPr lang="en-US" altLang="zh-CN" dirty="0" smtClean="0"/>
          </a:p>
          <a:p>
            <a:pPr lvl="2" eaLnBrk="1" hangingPunct="1"/>
            <a:r>
              <a:rPr lang="zh-CN" altLang="zh-CN" dirty="0"/>
              <a:t>脚本检查和</a:t>
            </a:r>
            <a:r>
              <a:rPr lang="en-US" altLang="zh-CN" dirty="0"/>
              <a:t>HTML</a:t>
            </a:r>
            <a:r>
              <a:rPr lang="zh-CN" altLang="zh-CN" dirty="0"/>
              <a:t>验证</a:t>
            </a:r>
            <a:endParaRPr lang="en-US"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AF041DA-B11E-455C-AF36-57EE5C3CB76D}" type="slidenum">
              <a:rPr lang="en-US" smtClean="0"/>
              <a:pPr eaLnBrk="1" hangingPunct="1"/>
              <a:t>65</a:t>
            </a:fld>
            <a:endParaRPr lang="en-US" dirty="0" smtClean="0"/>
          </a:p>
        </p:txBody>
      </p:sp>
      <p:sp>
        <p:nvSpPr>
          <p:cNvPr id="68612" name="Rectangle 2"/>
          <p:cNvSpPr>
            <a:spLocks noGrp="1" noChangeArrowheads="1"/>
          </p:cNvSpPr>
          <p:nvPr>
            <p:ph type="title"/>
          </p:nvPr>
        </p:nvSpPr>
        <p:spPr/>
        <p:txBody>
          <a:bodyPr/>
          <a:lstStyle/>
          <a:p>
            <a:pPr eaLnBrk="1" hangingPunct="1"/>
            <a:r>
              <a:rPr lang="en-US" altLang="zh-CN" dirty="0" smtClean="0"/>
              <a:t>3.4.6  </a:t>
            </a:r>
            <a:r>
              <a:rPr lang="zh-CN" altLang="en-US" dirty="0"/>
              <a:t>链接检查工具</a:t>
            </a:r>
            <a:endParaRPr lang="en-US" dirty="0" smtClean="0"/>
          </a:p>
        </p:txBody>
      </p:sp>
      <p:sp>
        <p:nvSpPr>
          <p:cNvPr id="68613" name="Rectangle 3"/>
          <p:cNvSpPr>
            <a:spLocks noGrp="1" noChangeArrowheads="1"/>
          </p:cNvSpPr>
          <p:nvPr>
            <p:ph type="body" idx="1"/>
          </p:nvPr>
        </p:nvSpPr>
        <p:spPr/>
        <p:txBody>
          <a:bodyPr/>
          <a:lstStyle/>
          <a:p>
            <a:pPr eaLnBrk="1" hangingPunct="1"/>
            <a:r>
              <a:rPr lang="zh-CN" altLang="zh-CN" dirty="0"/>
              <a:t>链接检查</a:t>
            </a:r>
            <a:r>
              <a:rPr lang="zh-CN" altLang="zh-CN" dirty="0" smtClean="0"/>
              <a:t>功能</a:t>
            </a:r>
            <a:endParaRPr lang="en-US" dirty="0" smtClean="0"/>
          </a:p>
          <a:p>
            <a:pPr lvl="1" eaLnBrk="1" hangingPunct="1"/>
            <a:r>
              <a:rPr lang="en-US" dirty="0" smtClean="0"/>
              <a:t>Adobe Dreamweaver, Elsop </a:t>
            </a:r>
            <a:r>
              <a:rPr lang="en-US" dirty="0" err="1" smtClean="0"/>
              <a:t>LinkScan</a:t>
            </a:r>
            <a:r>
              <a:rPr lang="en-US" dirty="0" smtClean="0"/>
              <a:t> (</a:t>
            </a:r>
            <a:r>
              <a:rPr lang="zh-CN" altLang="zh-CN" dirty="0"/>
              <a:t>专门的链接检查程序</a:t>
            </a:r>
            <a:r>
              <a:rPr lang="en-US" dirty="0" smtClean="0"/>
              <a:t>)</a:t>
            </a:r>
          </a:p>
          <a:p>
            <a:pPr eaLnBrk="1" hangingPunct="1"/>
            <a:r>
              <a:rPr lang="zh-CN" altLang="zh-CN" dirty="0"/>
              <a:t>逆向链接检查工具</a:t>
            </a:r>
            <a:endParaRPr lang="en-US" b="1" dirty="0" smtClean="0"/>
          </a:p>
          <a:p>
            <a:pPr lvl="1" eaLnBrk="1" hangingPunct="1"/>
            <a:r>
              <a:rPr lang="zh-CN" altLang="en-US" dirty="0" smtClean="0"/>
              <a:t>加入</a:t>
            </a:r>
            <a:r>
              <a:rPr lang="zh-CN" altLang="en-US" dirty="0"/>
              <a:t>链接交换</a:t>
            </a:r>
            <a:r>
              <a:rPr lang="zh-CN" altLang="en-US" dirty="0" smtClean="0"/>
              <a:t>活动的</a:t>
            </a:r>
            <a:r>
              <a:rPr lang="zh-CN" altLang="en-US" dirty="0"/>
              <a:t>网站检查</a:t>
            </a:r>
            <a:r>
              <a:rPr lang="zh-CN" altLang="en-US" dirty="0" smtClean="0"/>
              <a:t>链接</a:t>
            </a:r>
            <a:endParaRPr lang="en-US" dirty="0" smtClean="0"/>
          </a:p>
          <a:p>
            <a:pPr lvl="1" eaLnBrk="1" hangingPunct="1"/>
            <a:r>
              <a:rPr lang="zh-CN" altLang="zh-CN" dirty="0"/>
              <a:t>交换伙伴按要求建立到自己网站的</a:t>
            </a:r>
            <a:r>
              <a:rPr lang="zh-CN" altLang="zh-CN" dirty="0" smtClean="0"/>
              <a:t>链接</a:t>
            </a:r>
            <a:endParaRPr lang="en-US" dirty="0" smtClean="0"/>
          </a:p>
          <a:p>
            <a:pPr lvl="1" eaLnBrk="1" hangingPunct="1"/>
            <a:r>
              <a:rPr lang="zh-CN" altLang="en-US" dirty="0" smtClean="0"/>
              <a:t>例子</a:t>
            </a:r>
            <a:r>
              <a:rPr lang="en-US" dirty="0" smtClean="0"/>
              <a:t>: LinxCop</a:t>
            </a:r>
          </a:p>
          <a:p>
            <a:pPr lvl="2" eaLnBrk="1" hangingPunct="1"/>
            <a:endParaRPr lang="en-US"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0FCCC6A-B0E4-4EA5-8650-F3446C3E4343}" type="slidenum">
              <a:rPr lang="en-US" smtClean="0"/>
              <a:pPr eaLnBrk="1" hangingPunct="1"/>
              <a:t>66</a:t>
            </a:fld>
            <a:endParaRPr lang="en-US" dirty="0" smtClean="0"/>
          </a:p>
        </p:txBody>
      </p:sp>
      <p:sp>
        <p:nvSpPr>
          <p:cNvPr id="69636" name="Rectangle 2"/>
          <p:cNvSpPr>
            <a:spLocks noGrp="1" noChangeArrowheads="1"/>
          </p:cNvSpPr>
          <p:nvPr>
            <p:ph type="title"/>
          </p:nvPr>
        </p:nvSpPr>
        <p:spPr/>
        <p:txBody>
          <a:bodyPr/>
          <a:lstStyle/>
          <a:p>
            <a:pPr eaLnBrk="1" hangingPunct="1"/>
            <a:r>
              <a:rPr lang="en-US" altLang="zh-CN" dirty="0" smtClean="0"/>
              <a:t>3.4.7  </a:t>
            </a:r>
            <a:r>
              <a:rPr lang="zh-CN" altLang="en-US" dirty="0"/>
              <a:t>远程服务器管理</a:t>
            </a:r>
            <a:endParaRPr lang="en-US" dirty="0" smtClean="0"/>
          </a:p>
        </p:txBody>
      </p:sp>
      <p:sp>
        <p:nvSpPr>
          <p:cNvPr id="69637" name="Rectangle 3"/>
          <p:cNvSpPr>
            <a:spLocks noGrp="1" noChangeArrowheads="1"/>
          </p:cNvSpPr>
          <p:nvPr>
            <p:ph type="body" idx="1"/>
          </p:nvPr>
        </p:nvSpPr>
        <p:spPr/>
        <p:txBody>
          <a:bodyPr/>
          <a:lstStyle/>
          <a:p>
            <a:pPr eaLnBrk="1" hangingPunct="1"/>
            <a:r>
              <a:rPr lang="zh-CN" altLang="zh-CN" b="1" dirty="0"/>
              <a:t>远程服务器</a:t>
            </a:r>
            <a:r>
              <a:rPr lang="zh-CN" altLang="zh-CN" b="1" dirty="0" smtClean="0"/>
              <a:t>管理</a:t>
            </a:r>
            <a:endParaRPr lang="en-US" b="1" dirty="0" smtClean="0"/>
          </a:p>
          <a:p>
            <a:pPr lvl="1" eaLnBrk="1" hangingPunct="1"/>
            <a:r>
              <a:rPr lang="zh-CN" altLang="zh-CN" dirty="0"/>
              <a:t>利用远程服务器管理</a:t>
            </a:r>
            <a:r>
              <a:rPr lang="zh-CN" altLang="zh-CN" dirty="0" smtClean="0"/>
              <a:t>工具</a:t>
            </a:r>
            <a:endParaRPr lang="en-US" dirty="0" smtClean="0"/>
          </a:p>
          <a:p>
            <a:pPr lvl="2" eaLnBrk="1" hangingPunct="1"/>
            <a:r>
              <a:rPr lang="zh-CN" altLang="zh-CN" dirty="0"/>
              <a:t>链接</a:t>
            </a:r>
            <a:r>
              <a:rPr lang="zh-CN" altLang="zh-CN" dirty="0" smtClean="0"/>
              <a:t>检查</a:t>
            </a:r>
            <a:endParaRPr lang="en-US" altLang="zh-CN" dirty="0" smtClean="0"/>
          </a:p>
          <a:p>
            <a:pPr lvl="2" eaLnBrk="1" hangingPunct="1"/>
            <a:r>
              <a:rPr lang="en-US" altLang="zh-CN" dirty="0" smtClean="0"/>
              <a:t>HTML</a:t>
            </a:r>
            <a:r>
              <a:rPr lang="zh-CN" altLang="zh-CN" dirty="0" smtClean="0"/>
              <a:t>验证</a:t>
            </a:r>
            <a:endParaRPr lang="en-US" altLang="zh-CN" dirty="0" smtClean="0"/>
          </a:p>
          <a:p>
            <a:pPr lvl="2" eaLnBrk="1" hangingPunct="1"/>
            <a:r>
              <a:rPr lang="zh-CN" altLang="zh-CN" dirty="0" smtClean="0"/>
              <a:t>网站</a:t>
            </a:r>
            <a:r>
              <a:rPr lang="zh-CN" altLang="zh-CN" dirty="0"/>
              <a:t>监测和其他</a:t>
            </a:r>
            <a:r>
              <a:rPr lang="zh-CN" altLang="zh-CN" dirty="0" smtClean="0"/>
              <a:t>实用程序</a:t>
            </a:r>
            <a:r>
              <a:rPr lang="zh-CN" altLang="en-US" dirty="0" smtClean="0"/>
              <a:t>方便</a:t>
            </a:r>
            <a:endParaRPr lang="en-US" dirty="0" smtClean="0"/>
          </a:p>
          <a:p>
            <a:pPr lvl="1" eaLnBrk="1" hangingPunct="1"/>
            <a:r>
              <a:rPr lang="zh-CN" altLang="en-US" dirty="0" smtClean="0"/>
              <a:t>例子</a:t>
            </a:r>
            <a:endParaRPr lang="en-US" dirty="0" smtClean="0"/>
          </a:p>
          <a:p>
            <a:pPr lvl="2" eaLnBrk="1" hangingPunct="1"/>
            <a:r>
              <a:rPr lang="en-US" dirty="0" smtClean="0"/>
              <a:t>LabTech Software</a:t>
            </a:r>
          </a:p>
          <a:p>
            <a:pPr lvl="2" eaLnBrk="1" hangingPunct="1"/>
            <a:r>
              <a:rPr lang="en-US" dirty="0" smtClean="0"/>
              <a:t>NetMechanic</a:t>
            </a:r>
          </a:p>
          <a:p>
            <a:pPr lvl="2" eaLnBrk="1" hangingPunct="1"/>
            <a:endParaRPr lang="en-US" dirty="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79F6294-D12B-4A20-8340-9AA21E24AFE6}" type="slidenum">
              <a:rPr lang="en-US" smtClean="0"/>
              <a:pPr eaLnBrk="1" hangingPunct="1"/>
              <a:t>67</a:t>
            </a:fld>
            <a:endParaRPr lang="en-US" dirty="0" smtClean="0"/>
          </a:p>
        </p:txBody>
      </p:sp>
      <p:sp>
        <p:nvSpPr>
          <p:cNvPr id="70660" name="Rectangle 2"/>
          <p:cNvSpPr>
            <a:spLocks noGrp="1" noChangeArrowheads="1"/>
          </p:cNvSpPr>
          <p:nvPr>
            <p:ph type="title"/>
          </p:nvPr>
        </p:nvSpPr>
        <p:spPr/>
        <p:txBody>
          <a:bodyPr/>
          <a:lstStyle/>
          <a:p>
            <a:pPr eaLnBrk="1" hangingPunct="1"/>
            <a:r>
              <a:rPr lang="en-US" altLang="zh-CN" dirty="0" smtClean="0"/>
              <a:t>3.5  </a:t>
            </a:r>
            <a:r>
              <a:rPr lang="en-US" altLang="zh-CN" dirty="0"/>
              <a:t>Web</a:t>
            </a:r>
            <a:r>
              <a:rPr lang="zh-CN" altLang="en-US" dirty="0"/>
              <a:t>服务器的硬件</a:t>
            </a:r>
            <a:endParaRPr lang="en-US" dirty="0" smtClean="0"/>
          </a:p>
        </p:txBody>
      </p:sp>
      <p:sp>
        <p:nvSpPr>
          <p:cNvPr id="70661" name="Rectangle 3"/>
          <p:cNvSpPr>
            <a:spLocks noGrp="1" noChangeArrowheads="1"/>
          </p:cNvSpPr>
          <p:nvPr>
            <p:ph type="body" idx="1"/>
          </p:nvPr>
        </p:nvSpPr>
        <p:spPr/>
        <p:txBody>
          <a:bodyPr/>
          <a:lstStyle/>
          <a:p>
            <a:pPr eaLnBrk="1" hangingPunct="1"/>
            <a:r>
              <a:rPr lang="zh-CN" altLang="zh-CN" dirty="0"/>
              <a:t>支持电子商务</a:t>
            </a:r>
            <a:r>
              <a:rPr lang="zh-CN" altLang="zh-CN" dirty="0" smtClean="0"/>
              <a:t>运营</a:t>
            </a:r>
            <a:endParaRPr lang="en-US" dirty="0" smtClean="0"/>
          </a:p>
          <a:p>
            <a:pPr lvl="1" eaLnBrk="1" hangingPunct="1"/>
            <a:r>
              <a:rPr lang="zh-CN" altLang="zh-CN" dirty="0"/>
              <a:t>各种品牌和规格的</a:t>
            </a:r>
            <a:r>
              <a:rPr lang="zh-CN" altLang="zh-CN" dirty="0" smtClean="0"/>
              <a:t>计算机</a:t>
            </a:r>
            <a:endParaRPr lang="en-US" dirty="0" smtClean="0"/>
          </a:p>
          <a:p>
            <a:pPr lvl="1" eaLnBrk="1" hangingPunct="1"/>
            <a:r>
              <a:rPr lang="zh-CN" altLang="zh-CN" dirty="0" smtClean="0"/>
              <a:t>小公司</a:t>
            </a:r>
            <a:endParaRPr lang="en-US" dirty="0" smtClean="0"/>
          </a:p>
          <a:p>
            <a:pPr lvl="2" eaLnBrk="1" hangingPunct="1"/>
            <a:r>
              <a:rPr lang="zh-CN" altLang="zh-CN" dirty="0"/>
              <a:t>在桌面</a:t>
            </a:r>
            <a:r>
              <a:rPr lang="en-US" altLang="zh-CN" dirty="0"/>
              <a:t>PC</a:t>
            </a:r>
            <a:r>
              <a:rPr lang="zh-CN" altLang="zh-CN" dirty="0"/>
              <a:t>机上运行</a:t>
            </a:r>
            <a:r>
              <a:rPr lang="zh-CN" altLang="zh-CN" dirty="0" smtClean="0"/>
              <a:t>网站</a:t>
            </a:r>
            <a:endParaRPr lang="en-US" dirty="0" smtClean="0"/>
          </a:p>
          <a:p>
            <a:pPr lvl="1" eaLnBrk="1" hangingPunct="1"/>
            <a:r>
              <a:rPr lang="zh-CN" altLang="zh-CN" dirty="0"/>
              <a:t>多数</a:t>
            </a:r>
            <a:r>
              <a:rPr lang="zh-CN" altLang="zh-CN" dirty="0" smtClean="0"/>
              <a:t>电子商务网站</a:t>
            </a:r>
            <a:endParaRPr lang="en-US" dirty="0" smtClean="0"/>
          </a:p>
          <a:p>
            <a:pPr lvl="2" eaLnBrk="1" hangingPunct="1"/>
            <a:r>
              <a:rPr lang="zh-CN" altLang="zh-CN" dirty="0"/>
              <a:t>在专用计算机上运行</a:t>
            </a:r>
            <a:endParaRPr lang="en-US"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16CE5E0-12D6-4041-B069-8EAFF285305A}" type="slidenum">
              <a:rPr lang="en-US" smtClean="0"/>
              <a:pPr eaLnBrk="1" hangingPunct="1"/>
              <a:t>68</a:t>
            </a:fld>
            <a:endParaRPr lang="en-US" dirty="0" smtClean="0"/>
          </a:p>
        </p:txBody>
      </p:sp>
      <p:sp>
        <p:nvSpPr>
          <p:cNvPr id="71684" name="Rectangle 2"/>
          <p:cNvSpPr>
            <a:spLocks noGrp="1" noChangeArrowheads="1"/>
          </p:cNvSpPr>
          <p:nvPr>
            <p:ph type="title"/>
          </p:nvPr>
        </p:nvSpPr>
        <p:spPr/>
        <p:txBody>
          <a:bodyPr/>
          <a:lstStyle/>
          <a:p>
            <a:pPr eaLnBrk="1" hangingPunct="1"/>
            <a:r>
              <a:rPr lang="en-US" altLang="zh-CN" dirty="0" smtClean="0"/>
              <a:t>3.5.1 </a:t>
            </a:r>
            <a:r>
              <a:rPr lang="zh-CN" altLang="en-US" dirty="0"/>
              <a:t>服务器计算机</a:t>
            </a:r>
            <a:endParaRPr lang="en-US" dirty="0" smtClean="0"/>
          </a:p>
        </p:txBody>
      </p:sp>
      <p:sp>
        <p:nvSpPr>
          <p:cNvPr id="71685" name="Rectangle 3"/>
          <p:cNvSpPr>
            <a:spLocks noGrp="1" noChangeArrowheads="1"/>
          </p:cNvSpPr>
          <p:nvPr>
            <p:ph type="body" idx="1"/>
          </p:nvPr>
        </p:nvSpPr>
        <p:spPr/>
        <p:txBody>
          <a:bodyPr/>
          <a:lstStyle/>
          <a:p>
            <a:pPr eaLnBrk="1" hangingPunct="1"/>
            <a:r>
              <a:rPr lang="zh-CN" altLang="zh-CN" dirty="0"/>
              <a:t>比平时我们熟悉的桌面</a:t>
            </a:r>
            <a:r>
              <a:rPr lang="en-US" altLang="zh-CN" dirty="0"/>
              <a:t>PC</a:t>
            </a:r>
            <a:r>
              <a:rPr lang="zh-CN" altLang="zh-CN" dirty="0"/>
              <a:t>机和笔记本</a:t>
            </a:r>
            <a:r>
              <a:rPr lang="zh-CN" altLang="zh-CN" dirty="0" smtClean="0"/>
              <a:t>电脑</a:t>
            </a:r>
            <a:endParaRPr lang="en-US" altLang="zh-CN" dirty="0" smtClean="0"/>
          </a:p>
          <a:p>
            <a:pPr lvl="1" eaLnBrk="1" hangingPunct="1"/>
            <a:r>
              <a:rPr lang="zh-CN" altLang="zh-CN" dirty="0" smtClean="0"/>
              <a:t>更</a:t>
            </a:r>
            <a:r>
              <a:rPr lang="zh-CN" altLang="zh-CN" dirty="0"/>
              <a:t>大的内存、更快的硬盘驱动器和更快的</a:t>
            </a:r>
            <a:r>
              <a:rPr lang="zh-CN" altLang="zh-CN" dirty="0" smtClean="0"/>
              <a:t>处理器</a:t>
            </a:r>
            <a:endParaRPr lang="en-US" dirty="0" smtClean="0"/>
          </a:p>
          <a:p>
            <a:pPr eaLnBrk="1" hangingPunct="1"/>
            <a:r>
              <a:rPr lang="zh-CN" altLang="en-US" dirty="0" smtClean="0"/>
              <a:t>成本</a:t>
            </a:r>
            <a:endParaRPr lang="en-US" dirty="0" smtClean="0"/>
          </a:p>
          <a:p>
            <a:pPr lvl="1" eaLnBrk="1" hangingPunct="1"/>
            <a:r>
              <a:rPr lang="zh-CN" altLang="zh-CN" dirty="0"/>
              <a:t>低档</a:t>
            </a:r>
            <a:r>
              <a:rPr lang="en-US" dirty="0" smtClean="0"/>
              <a:t>: 1,000</a:t>
            </a:r>
            <a:r>
              <a:rPr lang="en-US" altLang="zh-CN" dirty="0" smtClean="0"/>
              <a:t>~</a:t>
            </a:r>
            <a:r>
              <a:rPr lang="en-US" dirty="0" smtClean="0"/>
              <a:t>1,500</a:t>
            </a:r>
            <a:r>
              <a:rPr lang="zh-CN" altLang="en-US" dirty="0"/>
              <a:t>美元</a:t>
            </a:r>
            <a:endParaRPr lang="en-US" dirty="0" smtClean="0"/>
          </a:p>
          <a:p>
            <a:pPr lvl="1" eaLnBrk="1" hangingPunct="1"/>
            <a:r>
              <a:rPr lang="zh-CN" altLang="en-US" dirty="0" smtClean="0"/>
              <a:t>更通行</a:t>
            </a:r>
            <a:r>
              <a:rPr lang="en-US" dirty="0" smtClean="0"/>
              <a:t>: 2,000</a:t>
            </a:r>
            <a:r>
              <a:rPr lang="en-US" altLang="zh-CN" dirty="0" smtClean="0"/>
              <a:t>~</a:t>
            </a:r>
            <a:r>
              <a:rPr lang="en-US" dirty="0" smtClean="0"/>
              <a:t>100,000</a:t>
            </a:r>
            <a:r>
              <a:rPr lang="zh-CN" altLang="en-US" dirty="0" smtClean="0"/>
              <a:t>美元</a:t>
            </a:r>
            <a:endParaRPr lang="en-US" dirty="0" smtClean="0"/>
          </a:p>
          <a:p>
            <a:pPr eaLnBrk="1" hangingPunct="1"/>
            <a:r>
              <a:rPr lang="zh-CN" altLang="zh-CN" dirty="0"/>
              <a:t>用到成千上万台服务器的大型组织会在服务器硬件上花费上百万</a:t>
            </a:r>
            <a:r>
              <a:rPr lang="zh-CN" altLang="zh-CN" dirty="0" smtClean="0"/>
              <a:t>美元</a:t>
            </a:r>
            <a:endParaRPr lang="en-US" dirty="0" smtClean="0"/>
          </a:p>
          <a:p>
            <a:pPr eaLnBrk="1" hangingPunct="1"/>
            <a:r>
              <a:rPr lang="en-US" altLang="zh-CN" dirty="0" smtClean="0"/>
              <a:t>Web</a:t>
            </a:r>
            <a:r>
              <a:rPr lang="zh-CN" altLang="zh-CN" dirty="0"/>
              <a:t>服务器</a:t>
            </a:r>
            <a:r>
              <a:rPr lang="zh-CN" altLang="zh-CN" dirty="0" smtClean="0"/>
              <a:t>计算机</a:t>
            </a:r>
            <a:r>
              <a:rPr lang="en-US" dirty="0" smtClean="0"/>
              <a:t> </a:t>
            </a:r>
          </a:p>
          <a:p>
            <a:pPr lvl="1" eaLnBrk="1" hangingPunct="1"/>
            <a:r>
              <a:rPr lang="zh-CN" altLang="zh-CN" dirty="0"/>
              <a:t>单独</a:t>
            </a:r>
            <a:r>
              <a:rPr lang="zh-CN" altLang="zh-CN" dirty="0" smtClean="0"/>
              <a:t>安放</a:t>
            </a:r>
            <a:endParaRPr lang="en-US" dirty="0" smtClean="0"/>
          </a:p>
          <a:p>
            <a:pPr lvl="1" eaLnBrk="1" hangingPunct="1"/>
            <a:r>
              <a:rPr lang="zh-CN" altLang="zh-CN" dirty="0"/>
              <a:t>安装在设备架里</a:t>
            </a:r>
            <a:endParaRPr lang="en-US"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F83B71C-6954-43EE-8962-896004215B07}" type="slidenum">
              <a:rPr lang="en-US" smtClean="0"/>
              <a:pPr eaLnBrk="1" hangingPunct="1"/>
              <a:t>69</a:t>
            </a:fld>
            <a:endParaRPr lang="en-US" dirty="0" smtClean="0"/>
          </a:p>
        </p:txBody>
      </p:sp>
      <p:sp>
        <p:nvSpPr>
          <p:cNvPr id="72708" name="Rectangle 2"/>
          <p:cNvSpPr>
            <a:spLocks noGrp="1" noChangeArrowheads="1"/>
          </p:cNvSpPr>
          <p:nvPr>
            <p:ph type="title"/>
          </p:nvPr>
        </p:nvSpPr>
        <p:spPr/>
        <p:txBody>
          <a:bodyPr/>
          <a:lstStyle/>
          <a:p>
            <a:pPr eaLnBrk="1" hangingPunct="1"/>
            <a:r>
              <a:rPr lang="en-US" altLang="zh-CN" dirty="0" smtClean="0"/>
              <a:t>3.5.1 </a:t>
            </a:r>
            <a:r>
              <a:rPr lang="zh-CN" altLang="en-US" dirty="0"/>
              <a:t>服务器计算机</a:t>
            </a:r>
            <a:endParaRPr lang="en-US" dirty="0" smtClean="0"/>
          </a:p>
        </p:txBody>
      </p:sp>
      <p:sp>
        <p:nvSpPr>
          <p:cNvPr id="72709" name="Rectangle 3"/>
          <p:cNvSpPr>
            <a:spLocks noGrp="1" noChangeArrowheads="1"/>
          </p:cNvSpPr>
          <p:nvPr>
            <p:ph type="body" idx="1"/>
          </p:nvPr>
        </p:nvSpPr>
        <p:spPr/>
        <p:txBody>
          <a:bodyPr/>
          <a:lstStyle/>
          <a:p>
            <a:pPr eaLnBrk="1" hangingPunct="1"/>
            <a:r>
              <a:rPr lang="zh-CN" altLang="zh-CN" dirty="0"/>
              <a:t>刀片式服务器</a:t>
            </a:r>
            <a:r>
              <a:rPr lang="en-US" dirty="0" smtClean="0"/>
              <a:t>:</a:t>
            </a:r>
            <a:r>
              <a:rPr lang="zh-CN" altLang="zh-CN" dirty="0"/>
              <a:t>板卡</a:t>
            </a:r>
            <a:r>
              <a:rPr lang="zh-CN" altLang="zh-CN" dirty="0" smtClean="0"/>
              <a:t>服务器</a:t>
            </a:r>
            <a:endParaRPr lang="en-US" altLang="zh-CN" dirty="0" smtClean="0"/>
          </a:p>
          <a:p>
            <a:pPr lvl="1" eaLnBrk="1" hangingPunct="1"/>
            <a:r>
              <a:rPr lang="zh-CN" altLang="zh-CN" dirty="0"/>
              <a:t>很小</a:t>
            </a:r>
            <a:r>
              <a:rPr lang="en-US" dirty="0" smtClean="0"/>
              <a:t>: </a:t>
            </a:r>
            <a:r>
              <a:rPr lang="en-US" altLang="zh-CN" dirty="0"/>
              <a:t>300</a:t>
            </a:r>
            <a:r>
              <a:rPr lang="zh-CN" altLang="zh-CN" dirty="0"/>
              <a:t>个刀片式服务器安装在一个</a:t>
            </a:r>
            <a:r>
              <a:rPr lang="en-US" altLang="zh-CN" dirty="0"/>
              <a:t>6</a:t>
            </a:r>
            <a:r>
              <a:rPr lang="zh-CN" altLang="zh-CN" dirty="0"/>
              <a:t>英尺的设备架</a:t>
            </a:r>
            <a:r>
              <a:rPr lang="zh-CN" altLang="zh-CN" dirty="0" smtClean="0"/>
              <a:t>里</a:t>
            </a:r>
            <a:endParaRPr lang="en-US" dirty="0" smtClean="0"/>
          </a:p>
          <a:p>
            <a:pPr eaLnBrk="1" hangingPunct="1"/>
            <a:r>
              <a:rPr lang="en-US" altLang="zh-CN" dirty="0"/>
              <a:t>Web</a:t>
            </a:r>
            <a:r>
              <a:rPr lang="zh-CN" altLang="zh-CN" dirty="0"/>
              <a:t>服务器最基本的</a:t>
            </a:r>
            <a:r>
              <a:rPr lang="zh-CN" altLang="zh-CN" dirty="0" smtClean="0"/>
              <a:t>任务</a:t>
            </a:r>
            <a:endParaRPr lang="en-US" dirty="0" smtClean="0"/>
          </a:p>
          <a:p>
            <a:pPr lvl="1" eaLnBrk="1" hangingPunct="1"/>
            <a:r>
              <a:rPr lang="zh-CN" altLang="zh-CN" dirty="0"/>
              <a:t>对用</a:t>
            </a:r>
            <a:r>
              <a:rPr lang="en-US" altLang="zh-CN" dirty="0"/>
              <a:t>HTTP</a:t>
            </a:r>
            <a:r>
              <a:rPr lang="zh-CN" altLang="zh-CN" dirty="0"/>
              <a:t>协议发来的</a:t>
            </a:r>
            <a:r>
              <a:rPr lang="en-US" altLang="zh-CN" dirty="0"/>
              <a:t>Web</a:t>
            </a:r>
            <a:r>
              <a:rPr lang="zh-CN" altLang="zh-CN" dirty="0"/>
              <a:t>客户机请求进行处理并做出</a:t>
            </a:r>
            <a:r>
              <a:rPr lang="zh-CN" altLang="zh-CN" dirty="0" smtClean="0"/>
              <a:t>响应</a:t>
            </a:r>
            <a:endParaRPr lang="en-US" dirty="0" smtClean="0"/>
          </a:p>
          <a:p>
            <a:pPr eaLnBrk="1" hangingPunct="1"/>
            <a:r>
              <a:rPr lang="zh-CN" altLang="zh-CN" dirty="0"/>
              <a:t>虚拟服务器</a:t>
            </a:r>
            <a:r>
              <a:rPr lang="en-US" dirty="0" smtClean="0"/>
              <a:t>(</a:t>
            </a:r>
            <a:r>
              <a:rPr lang="zh-CN" altLang="zh-CN" dirty="0"/>
              <a:t>虚拟主机</a:t>
            </a:r>
            <a:r>
              <a:rPr lang="en-US" dirty="0" smtClean="0"/>
              <a:t>)</a:t>
            </a:r>
          </a:p>
          <a:p>
            <a:pPr lvl="1" eaLnBrk="1" hangingPunct="1"/>
            <a:r>
              <a:rPr lang="zh-CN" altLang="zh-CN" dirty="0"/>
              <a:t>允许在一台计算机上维护多个</a:t>
            </a:r>
            <a:r>
              <a:rPr lang="zh-CN" altLang="zh-CN" dirty="0" smtClean="0"/>
              <a:t>服务器</a:t>
            </a:r>
            <a:endParaRPr lang="en-US" dirty="0" smtClean="0"/>
          </a:p>
          <a:p>
            <a:pPr lvl="1" eaLnBrk="1" hangingPunct="1"/>
            <a:r>
              <a:rPr lang="zh-CN" altLang="zh-CN" dirty="0"/>
              <a:t>不同用户组可有各自的</a:t>
            </a:r>
            <a:r>
              <a:rPr lang="zh-CN" altLang="zh-CN" dirty="0" smtClean="0"/>
              <a:t>域名</a:t>
            </a:r>
            <a:endParaRPr lang="en-US" dirty="0" smtClean="0"/>
          </a:p>
          <a:p>
            <a:pPr lvl="2" eaLnBrk="1" hangingPunct="1"/>
            <a:r>
              <a:rPr lang="zh-CN" altLang="zh-CN" dirty="0"/>
              <a:t>所有域名都指向同一台物理</a:t>
            </a:r>
            <a:r>
              <a:rPr lang="en-US" altLang="zh-CN" dirty="0"/>
              <a:t>Web</a:t>
            </a:r>
            <a:r>
              <a:rPr lang="zh-CN" altLang="zh-CN" dirty="0"/>
              <a:t>服务器</a:t>
            </a:r>
            <a:endParaRPr 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517D60F-76B9-4FB8-97BB-B1E5F36DED9F}" type="slidenum">
              <a:rPr lang="en-US" smtClean="0"/>
              <a:pPr eaLnBrk="1" hangingPunct="1"/>
              <a:t>7</a:t>
            </a:fld>
            <a:endParaRPr lang="en-US" dirty="0" smtClean="0"/>
          </a:p>
        </p:txBody>
      </p:sp>
      <p:sp>
        <p:nvSpPr>
          <p:cNvPr id="9220" name="Rectangle 7"/>
          <p:cNvSpPr>
            <a:spLocks noGrp="1" noChangeArrowheads="1"/>
          </p:cNvSpPr>
          <p:nvPr>
            <p:ph type="title" idx="4294967295"/>
          </p:nvPr>
        </p:nvSpPr>
        <p:spPr/>
        <p:txBody>
          <a:bodyPr/>
          <a:lstStyle/>
          <a:p>
            <a:r>
              <a:rPr lang="en-US" dirty="0" smtClean="0"/>
              <a:t>3.1.1  </a:t>
            </a:r>
            <a:r>
              <a:rPr lang="zh-CN" altLang="en-US" dirty="0" smtClean="0"/>
              <a:t>动态内容</a:t>
            </a:r>
            <a:endParaRPr lang="en-US" dirty="0" smtClean="0"/>
          </a:p>
        </p:txBody>
      </p:sp>
      <p:sp>
        <p:nvSpPr>
          <p:cNvPr id="9221" name="Rectangle 8"/>
          <p:cNvSpPr>
            <a:spLocks noGrp="1" noChangeArrowheads="1"/>
          </p:cNvSpPr>
          <p:nvPr>
            <p:ph type="body" idx="4294967295"/>
          </p:nvPr>
        </p:nvSpPr>
        <p:spPr/>
        <p:txBody>
          <a:bodyPr/>
          <a:lstStyle/>
          <a:p>
            <a:pPr>
              <a:lnSpc>
                <a:spcPct val="90000"/>
              </a:lnSpc>
            </a:pPr>
            <a:r>
              <a:rPr lang="zh-CN" altLang="en-US" b="1" dirty="0" smtClean="0"/>
              <a:t>动态页面（</a:t>
            </a:r>
            <a:r>
              <a:rPr lang="en-US" altLang="zh-CN" b="1" dirty="0" smtClean="0"/>
              <a:t>d</a:t>
            </a:r>
            <a:r>
              <a:rPr lang="en-US" b="1" dirty="0" smtClean="0"/>
              <a:t>ynamic page</a:t>
            </a:r>
            <a:r>
              <a:rPr lang="zh-CN" altLang="en-US" b="1" dirty="0" smtClean="0"/>
              <a:t>）</a:t>
            </a:r>
            <a:endParaRPr lang="en-US" b="1" dirty="0" smtClean="0"/>
          </a:p>
          <a:p>
            <a:pPr lvl="1">
              <a:lnSpc>
                <a:spcPct val="90000"/>
              </a:lnSpc>
            </a:pPr>
            <a:r>
              <a:rPr lang="zh-CN" altLang="en-US" dirty="0" smtClean="0"/>
              <a:t>由特点程序确定网页内容</a:t>
            </a:r>
            <a:r>
              <a:rPr lang="en-US" dirty="0" smtClean="0"/>
              <a:t> </a:t>
            </a:r>
          </a:p>
          <a:p>
            <a:pPr>
              <a:lnSpc>
                <a:spcPct val="90000"/>
              </a:lnSpc>
            </a:pPr>
            <a:r>
              <a:rPr lang="zh-CN" altLang="en-US" b="1" dirty="0" smtClean="0"/>
              <a:t>静态页面（</a:t>
            </a:r>
            <a:r>
              <a:rPr lang="en-US" altLang="zh-CN" b="1" dirty="0" smtClean="0"/>
              <a:t>s</a:t>
            </a:r>
            <a:r>
              <a:rPr lang="en-US" b="1" dirty="0" smtClean="0"/>
              <a:t>tatic page</a:t>
            </a:r>
            <a:r>
              <a:rPr lang="zh-CN" altLang="en-US" b="1" dirty="0" smtClean="0"/>
              <a:t>）</a:t>
            </a:r>
            <a:endParaRPr lang="en-US" b="1" dirty="0" smtClean="0"/>
          </a:p>
          <a:p>
            <a:pPr lvl="1">
              <a:lnSpc>
                <a:spcPct val="90000"/>
              </a:lnSpc>
            </a:pPr>
            <a:r>
              <a:rPr lang="zh-CN" altLang="en-US" dirty="0" smtClean="0"/>
              <a:t>从</a:t>
            </a:r>
            <a:r>
              <a:rPr lang="en-US" altLang="zh-CN" dirty="0" smtClean="0"/>
              <a:t>Web</a:t>
            </a:r>
            <a:r>
              <a:rPr lang="zh-CN" altLang="en-US" dirty="0" smtClean="0"/>
              <a:t>服务器上的文件中获取的内容不变的页面</a:t>
            </a:r>
            <a:endParaRPr lang="en-US" dirty="0" smtClean="0"/>
          </a:p>
          <a:p>
            <a:pPr>
              <a:lnSpc>
                <a:spcPct val="90000"/>
              </a:lnSpc>
            </a:pPr>
            <a:r>
              <a:rPr lang="zh-CN" altLang="en-US" dirty="0" smtClean="0"/>
              <a:t>网站由</a:t>
            </a:r>
            <a:r>
              <a:rPr lang="en-US" dirty="0" smtClean="0"/>
              <a:t>HTML</a:t>
            </a:r>
            <a:r>
              <a:rPr lang="zh-CN" altLang="en-US" dirty="0" smtClean="0"/>
              <a:t>页面集合构成</a:t>
            </a:r>
            <a:endParaRPr lang="en-US" dirty="0" smtClean="0"/>
          </a:p>
          <a:p>
            <a:pPr lvl="1">
              <a:lnSpc>
                <a:spcPct val="90000"/>
              </a:lnSpc>
            </a:pPr>
            <a:r>
              <a:rPr lang="zh-CN" altLang="en-US" dirty="0" smtClean="0"/>
              <a:t>编辑</a:t>
            </a:r>
            <a:r>
              <a:rPr lang="en-US" dirty="0" smtClean="0"/>
              <a:t>HTML</a:t>
            </a:r>
            <a:r>
              <a:rPr lang="zh-CN" altLang="en-US" dirty="0" smtClean="0"/>
              <a:t>来修改</a:t>
            </a:r>
            <a:endParaRPr lang="en-US" dirty="0" smtClean="0"/>
          </a:p>
          <a:p>
            <a:pPr lvl="2">
              <a:lnSpc>
                <a:spcPct val="90000"/>
              </a:lnSpc>
            </a:pPr>
            <a:r>
              <a:rPr lang="zh-CN" altLang="en-US" dirty="0" smtClean="0"/>
              <a:t>不能按访问者的特殊需求来定制页面</a:t>
            </a:r>
            <a:endParaRPr lang="en-US" dirty="0" smtClean="0"/>
          </a:p>
          <a:p>
            <a:pPr>
              <a:lnSpc>
                <a:spcPct val="90000"/>
              </a:lnSpc>
            </a:pPr>
            <a:r>
              <a:rPr lang="zh-CN" altLang="en-US" b="1" dirty="0" smtClean="0"/>
              <a:t>动态内容（</a:t>
            </a:r>
            <a:r>
              <a:rPr lang="en-US" altLang="zh-CN" b="1" dirty="0" smtClean="0"/>
              <a:t>d</a:t>
            </a:r>
            <a:r>
              <a:rPr lang="en-US" b="1" dirty="0" smtClean="0"/>
              <a:t>ynamic content</a:t>
            </a:r>
            <a:r>
              <a:rPr lang="zh-CN" altLang="en-US" b="1" dirty="0" smtClean="0"/>
              <a:t>）</a:t>
            </a:r>
            <a:endParaRPr lang="en-US" b="1" dirty="0" smtClean="0"/>
          </a:p>
          <a:p>
            <a:pPr lvl="1">
              <a:lnSpc>
                <a:spcPct val="90000"/>
              </a:lnSpc>
            </a:pPr>
            <a:r>
              <a:rPr lang="zh-CN" altLang="en-US" dirty="0" smtClean="0"/>
              <a:t>响应</a:t>
            </a:r>
            <a:r>
              <a:rPr lang="en-US" altLang="zh-CN" dirty="0" smtClean="0"/>
              <a:t>Web</a:t>
            </a:r>
            <a:r>
              <a:rPr lang="zh-CN" altLang="en-US" dirty="0" smtClean="0"/>
              <a:t>客户机的请求而构造的信息</a:t>
            </a:r>
            <a:endParaRPr lang="en-US" dirty="0" smtClean="0"/>
          </a:p>
          <a:p>
            <a:pPr lvl="1">
              <a:lnSpc>
                <a:spcPct val="90000"/>
              </a:lnSpc>
            </a:pPr>
            <a:r>
              <a:rPr lang="zh-CN" altLang="en-US" dirty="0" smtClean="0"/>
              <a:t>给用户带来与网站互动的体验</a:t>
            </a:r>
            <a:endParaRPr lang="en-US"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a:spLocks noChangeArrowheads="1"/>
          </p:cNvSpPr>
          <p:nvPr/>
        </p:nvSpPr>
        <p:spPr bwMode="auto">
          <a:xfrm>
            <a:off x="447675" y="5791200"/>
            <a:ext cx="3877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1" dirty="0" smtClean="0"/>
              <a:t>图</a:t>
            </a:r>
            <a:r>
              <a:rPr lang="en-US" altLang="zh-CN" b="1" dirty="0" smtClean="0"/>
              <a:t>3-9  </a:t>
            </a:r>
            <a:r>
              <a:rPr lang="zh-CN" altLang="zh-CN" dirty="0" smtClean="0"/>
              <a:t>安装</a:t>
            </a:r>
            <a:r>
              <a:rPr lang="zh-CN" altLang="zh-CN" dirty="0"/>
              <a:t>在机架上的刀片式服务器</a:t>
            </a:r>
            <a:endParaRPr lang="en-US" dirty="0"/>
          </a:p>
        </p:txBody>
      </p:sp>
      <p:sp>
        <p:nvSpPr>
          <p:cNvPr id="73731"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B6D104C6-9A3D-4986-8C17-908EA5D0B431}" type="slidenum">
              <a:rPr lang="en-US" sz="1400"/>
              <a:pPr algn="r" eaLnBrk="1" hangingPunct="1"/>
              <a:t>70</a:t>
            </a:fld>
            <a:endParaRPr lang="en-US" sz="1400" dirty="0"/>
          </a:p>
        </p:txBody>
      </p:sp>
      <p:sp>
        <p:nvSpPr>
          <p:cNvPr id="73733"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B7A1422-9F76-4E38-8E4A-6D6502C17976}" type="slidenum">
              <a:rPr lang="en-US" smtClean="0"/>
              <a:pPr eaLnBrk="1" hangingPunct="1"/>
              <a:t>70</a:t>
            </a:fld>
            <a:endParaRPr lang="en-US" dirty="0" smtClean="0"/>
          </a:p>
        </p:txBody>
      </p:sp>
      <p:pic>
        <p:nvPicPr>
          <p:cNvPr id="73734" name="Picture 6"/>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27038" y="304800"/>
            <a:ext cx="8031162" cy="550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5" name="TextBox 3"/>
          <p:cNvSpPr txBox="1">
            <a:spLocks noChangeArrowheads="1"/>
          </p:cNvSpPr>
          <p:nvPr/>
        </p:nvSpPr>
        <p:spPr bwMode="auto">
          <a:xfrm rot="-5400000">
            <a:off x="7999413" y="5070475"/>
            <a:ext cx="12557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t>Think Stock</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3"/>
          <p:cNvSpPr>
            <a:spLocks noGrp="1"/>
          </p:cNvSpPr>
          <p:nvPr>
            <p:ph type="title"/>
          </p:nvPr>
        </p:nvSpPr>
        <p:spPr/>
        <p:txBody>
          <a:bodyPr/>
          <a:lstStyle/>
          <a:p>
            <a:r>
              <a:rPr lang="en-US" altLang="zh-CN" dirty="0" smtClean="0"/>
              <a:t>3.5.2  </a:t>
            </a:r>
            <a:r>
              <a:rPr lang="en-US" altLang="zh-CN" dirty="0"/>
              <a:t>Web</a:t>
            </a:r>
            <a:r>
              <a:rPr lang="zh-CN" altLang="en-US" dirty="0"/>
              <a:t>服务器和绿色计算</a:t>
            </a:r>
            <a:endParaRPr lang="en-US" dirty="0" smtClean="0"/>
          </a:p>
        </p:txBody>
      </p:sp>
      <p:sp>
        <p:nvSpPr>
          <p:cNvPr id="74755" name="Content Placeholder 4"/>
          <p:cNvSpPr>
            <a:spLocks noGrp="1"/>
          </p:cNvSpPr>
          <p:nvPr>
            <p:ph idx="1"/>
          </p:nvPr>
        </p:nvSpPr>
        <p:spPr>
          <a:xfrm>
            <a:off x="457200" y="1371600"/>
            <a:ext cx="8229600" cy="4525963"/>
          </a:xfrm>
        </p:spPr>
        <p:txBody>
          <a:bodyPr/>
          <a:lstStyle/>
          <a:p>
            <a:r>
              <a:rPr lang="zh-CN" altLang="zh-CN" dirty="0" smtClean="0"/>
              <a:t>电力</a:t>
            </a:r>
            <a:r>
              <a:rPr lang="en-US" dirty="0" smtClean="0"/>
              <a:t>:</a:t>
            </a:r>
          </a:p>
          <a:p>
            <a:pPr lvl="1"/>
            <a:r>
              <a:rPr lang="zh-CN" altLang="en-US" dirty="0" smtClean="0"/>
              <a:t>运行</a:t>
            </a:r>
            <a:r>
              <a:rPr lang="en-US" altLang="zh-CN" dirty="0"/>
              <a:t>Web</a:t>
            </a:r>
            <a:r>
              <a:rPr lang="zh-CN" altLang="zh-CN" dirty="0" smtClean="0"/>
              <a:t>服务器</a:t>
            </a:r>
            <a:endParaRPr lang="en-US" dirty="0" smtClean="0"/>
          </a:p>
          <a:p>
            <a:pPr lvl="1"/>
            <a:r>
              <a:rPr lang="zh-CN" altLang="zh-CN" dirty="0"/>
              <a:t>机房</a:t>
            </a:r>
            <a:r>
              <a:rPr lang="zh-CN" altLang="zh-CN" dirty="0" smtClean="0"/>
              <a:t>制冷</a:t>
            </a:r>
            <a:endParaRPr lang="en-US" dirty="0" smtClean="0"/>
          </a:p>
          <a:p>
            <a:r>
              <a:rPr lang="zh-CN" altLang="zh-CN" dirty="0"/>
              <a:t>绿色</a:t>
            </a:r>
            <a:r>
              <a:rPr lang="zh-CN" altLang="zh-CN" dirty="0" smtClean="0"/>
              <a:t>计算</a:t>
            </a:r>
            <a:endParaRPr lang="en-US" dirty="0" smtClean="0"/>
          </a:p>
          <a:p>
            <a:pPr lvl="1"/>
            <a:r>
              <a:rPr lang="zh-CN" altLang="zh-CN" dirty="0"/>
              <a:t>努力减少大量计算带来的</a:t>
            </a:r>
            <a:r>
              <a:rPr lang="zh-CN" altLang="zh-CN" dirty="0" smtClean="0"/>
              <a:t>环境影响</a:t>
            </a:r>
            <a:endParaRPr lang="en-US" dirty="0" smtClean="0"/>
          </a:p>
          <a:p>
            <a:r>
              <a:rPr lang="zh-CN" altLang="zh-CN" dirty="0"/>
              <a:t>驱散服务器所产生的</a:t>
            </a:r>
            <a:r>
              <a:rPr lang="zh-CN" altLang="zh-CN" dirty="0" smtClean="0"/>
              <a:t>热量</a:t>
            </a:r>
            <a:endParaRPr lang="en-US" altLang="zh-CN" dirty="0" smtClean="0"/>
          </a:p>
          <a:p>
            <a:pPr lvl="1"/>
            <a:r>
              <a:rPr lang="zh-CN" altLang="zh-CN" dirty="0"/>
              <a:t>谷歌在芬兰的一家废弃的造纸厂开设了服务器</a:t>
            </a:r>
            <a:r>
              <a:rPr lang="zh-CN" altLang="zh-CN" dirty="0" smtClean="0"/>
              <a:t>机房</a:t>
            </a:r>
            <a:endParaRPr lang="en-US" dirty="0" smtClean="0"/>
          </a:p>
          <a:p>
            <a:pPr lvl="1"/>
            <a:r>
              <a:rPr lang="zh-CN" altLang="en-US" dirty="0" smtClean="0"/>
              <a:t>脸谱公司</a:t>
            </a:r>
            <a:r>
              <a:rPr lang="zh-CN" altLang="en-US" dirty="0"/>
              <a:t>在瑞典的律勒欧市建立了一家</a:t>
            </a:r>
            <a:r>
              <a:rPr lang="en-US" altLang="zh-CN" dirty="0"/>
              <a:t>Web</a:t>
            </a:r>
            <a:r>
              <a:rPr lang="zh-CN" altLang="en-US" dirty="0"/>
              <a:t>服务器</a:t>
            </a:r>
            <a:r>
              <a:rPr lang="zh-CN" altLang="en-US" dirty="0" smtClean="0"/>
              <a:t>机构</a:t>
            </a:r>
            <a:endParaRPr lang="en-US" dirty="0" smtClean="0"/>
          </a:p>
          <a:p>
            <a:pPr lvl="1"/>
            <a:r>
              <a:rPr lang="zh-CN" altLang="en-US" dirty="0" smtClean="0"/>
              <a:t>其他公司</a:t>
            </a:r>
            <a:r>
              <a:rPr lang="en-US" dirty="0" smtClean="0"/>
              <a:t>: </a:t>
            </a:r>
            <a:r>
              <a:rPr lang="zh-CN" altLang="en-US" dirty="0" smtClean="0"/>
              <a:t>惠普，</a:t>
            </a:r>
            <a:r>
              <a:rPr lang="zh-CN" altLang="zh-CN" dirty="0"/>
              <a:t>联邦快递与哈里斯公司</a:t>
            </a:r>
            <a:endParaRPr lang="en-US" dirty="0" smtClean="0"/>
          </a:p>
        </p:txBody>
      </p:sp>
      <p:sp>
        <p:nvSpPr>
          <p:cNvPr id="74757"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3A26FEC-FAF1-4DF7-9516-804D247A937C}" type="slidenum">
              <a:rPr lang="en-US" smtClean="0"/>
              <a:pPr eaLnBrk="1" hangingPunct="1"/>
              <a:t>71</a:t>
            </a:fld>
            <a:endParaRPr lang="en-US" dirty="0"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0ABDAB6-1EA2-4EE9-A7F1-F28F8A791372}" type="slidenum">
              <a:rPr lang="en-US" smtClean="0"/>
              <a:pPr eaLnBrk="1" hangingPunct="1"/>
              <a:t>72</a:t>
            </a:fld>
            <a:endParaRPr lang="en-US" dirty="0" smtClean="0"/>
          </a:p>
        </p:txBody>
      </p:sp>
      <p:sp>
        <p:nvSpPr>
          <p:cNvPr id="75780" name="Rectangle 2"/>
          <p:cNvSpPr>
            <a:spLocks noGrp="1" noChangeArrowheads="1"/>
          </p:cNvSpPr>
          <p:nvPr>
            <p:ph type="title"/>
          </p:nvPr>
        </p:nvSpPr>
        <p:spPr/>
        <p:txBody>
          <a:bodyPr/>
          <a:lstStyle/>
          <a:p>
            <a:pPr eaLnBrk="1" hangingPunct="1"/>
            <a:r>
              <a:rPr lang="en-US" altLang="zh-CN" dirty="0" smtClean="0"/>
              <a:t>3.5.3  </a:t>
            </a:r>
            <a:r>
              <a:rPr lang="en-US" altLang="zh-CN" dirty="0"/>
              <a:t>Web</a:t>
            </a:r>
            <a:r>
              <a:rPr lang="zh-CN" altLang="en-US" dirty="0"/>
              <a:t>服务器性能评价</a:t>
            </a:r>
            <a:endParaRPr lang="en-US" dirty="0" smtClean="0"/>
          </a:p>
        </p:txBody>
      </p:sp>
      <p:sp>
        <p:nvSpPr>
          <p:cNvPr id="75781" name="Rectangle 3"/>
          <p:cNvSpPr>
            <a:spLocks noGrp="1" noChangeArrowheads="1"/>
          </p:cNvSpPr>
          <p:nvPr>
            <p:ph type="body" idx="1"/>
          </p:nvPr>
        </p:nvSpPr>
        <p:spPr/>
        <p:txBody>
          <a:bodyPr/>
          <a:lstStyle/>
          <a:p>
            <a:pPr eaLnBrk="1" hangingPunct="1"/>
            <a:r>
              <a:rPr lang="zh-CN" altLang="zh-CN" dirty="0"/>
              <a:t>基准测试</a:t>
            </a:r>
            <a:r>
              <a:rPr lang="en-US" dirty="0" smtClean="0"/>
              <a:t>:</a:t>
            </a:r>
            <a:r>
              <a:rPr lang="zh-CN" altLang="zh-CN" dirty="0"/>
              <a:t>用来比较硬件和软件性能的一种测试</a:t>
            </a:r>
            <a:r>
              <a:rPr lang="zh-CN" altLang="zh-CN" dirty="0" smtClean="0"/>
              <a:t>方法</a:t>
            </a:r>
            <a:endParaRPr lang="en-US" dirty="0" smtClean="0"/>
          </a:p>
          <a:p>
            <a:pPr eaLnBrk="1" hangingPunct="1"/>
            <a:r>
              <a:rPr lang="zh-CN" altLang="zh-CN" dirty="0"/>
              <a:t>影响</a:t>
            </a:r>
            <a:r>
              <a:rPr lang="en-US" altLang="zh-CN" dirty="0"/>
              <a:t>Web</a:t>
            </a:r>
            <a:r>
              <a:rPr lang="zh-CN" altLang="zh-CN" dirty="0"/>
              <a:t>服务器性能的</a:t>
            </a:r>
            <a:r>
              <a:rPr lang="zh-CN" altLang="zh-CN" dirty="0" smtClean="0"/>
              <a:t>因素</a:t>
            </a:r>
            <a:endParaRPr lang="en-US" dirty="0" smtClean="0"/>
          </a:p>
          <a:p>
            <a:pPr lvl="1" eaLnBrk="1" hangingPunct="1"/>
            <a:r>
              <a:rPr lang="zh-CN" altLang="zh-CN" dirty="0"/>
              <a:t>硬件、操作系统软件、服务器软件、连接速度、用户数量和所传输网页的</a:t>
            </a:r>
            <a:r>
              <a:rPr lang="zh-CN" altLang="zh-CN" dirty="0" smtClean="0"/>
              <a:t>类别</a:t>
            </a:r>
            <a:endParaRPr lang="en-US" dirty="0" smtClean="0"/>
          </a:p>
          <a:p>
            <a:pPr lvl="1" eaLnBrk="1" hangingPunct="1"/>
            <a:r>
              <a:rPr lang="zh-CN" altLang="zh-CN" dirty="0"/>
              <a:t>连接速度</a:t>
            </a:r>
            <a:r>
              <a:rPr lang="en-US" dirty="0" smtClean="0"/>
              <a:t>(T3 </a:t>
            </a:r>
            <a:r>
              <a:rPr lang="zh-CN" altLang="en-US" dirty="0" smtClean="0"/>
              <a:t>较</a:t>
            </a:r>
            <a:r>
              <a:rPr lang="en-US" dirty="0" smtClean="0"/>
              <a:t>T1</a:t>
            </a:r>
            <a:r>
              <a:rPr lang="zh-CN" altLang="en-US" dirty="0" smtClean="0"/>
              <a:t>更快</a:t>
            </a:r>
            <a:r>
              <a:rPr lang="en-US" dirty="0" smtClean="0"/>
              <a:t>)</a:t>
            </a:r>
          </a:p>
          <a:p>
            <a:pPr lvl="1" eaLnBrk="1" hangingPunct="1"/>
            <a:r>
              <a:rPr lang="zh-CN" altLang="zh-CN" dirty="0"/>
              <a:t>可处理用户的</a:t>
            </a:r>
            <a:r>
              <a:rPr lang="zh-CN" altLang="zh-CN" dirty="0" smtClean="0"/>
              <a:t>数量</a:t>
            </a:r>
            <a:endParaRPr lang="en-US" dirty="0" smtClean="0"/>
          </a:p>
          <a:p>
            <a:pPr lvl="2" eaLnBrk="1" hangingPunct="1"/>
            <a:r>
              <a:rPr lang="zh-CN" altLang="zh-CN" dirty="0" smtClean="0"/>
              <a:t>重要</a:t>
            </a:r>
            <a:r>
              <a:rPr lang="zh-CN" altLang="en-US" dirty="0" smtClean="0"/>
              <a:t>，且</a:t>
            </a:r>
            <a:r>
              <a:rPr lang="zh-CN" altLang="zh-CN" dirty="0" smtClean="0"/>
              <a:t>很难</a:t>
            </a:r>
            <a:r>
              <a:rPr lang="zh-CN" altLang="zh-CN" dirty="0"/>
              <a:t>测量</a:t>
            </a:r>
            <a:endParaRPr lang="en-US"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C3A4DA8-3428-4107-872D-C943BBE00ED5}" type="slidenum">
              <a:rPr lang="en-US" smtClean="0"/>
              <a:pPr eaLnBrk="1" hangingPunct="1"/>
              <a:t>73</a:t>
            </a:fld>
            <a:endParaRPr lang="en-US" dirty="0" smtClean="0"/>
          </a:p>
        </p:txBody>
      </p:sp>
      <p:sp>
        <p:nvSpPr>
          <p:cNvPr id="76804" name="Rectangle 2"/>
          <p:cNvSpPr>
            <a:spLocks noGrp="1" noChangeArrowheads="1"/>
          </p:cNvSpPr>
          <p:nvPr>
            <p:ph type="title"/>
          </p:nvPr>
        </p:nvSpPr>
        <p:spPr/>
        <p:txBody>
          <a:bodyPr/>
          <a:lstStyle/>
          <a:p>
            <a:pPr eaLnBrk="1" hangingPunct="1"/>
            <a:r>
              <a:rPr lang="en-US" altLang="zh-CN" dirty="0" smtClean="0"/>
              <a:t>3.5.3  </a:t>
            </a:r>
            <a:r>
              <a:rPr lang="en-US" altLang="zh-CN" dirty="0"/>
              <a:t>Web</a:t>
            </a:r>
            <a:r>
              <a:rPr lang="zh-CN" altLang="en-US" dirty="0"/>
              <a:t>服务器性能评价</a:t>
            </a:r>
            <a:endParaRPr lang="en-US" dirty="0" smtClean="0"/>
          </a:p>
        </p:txBody>
      </p:sp>
      <p:sp>
        <p:nvSpPr>
          <p:cNvPr id="76805" name="Rectangle 3"/>
          <p:cNvSpPr>
            <a:spLocks noGrp="1" noChangeArrowheads="1"/>
          </p:cNvSpPr>
          <p:nvPr>
            <p:ph type="body" idx="1"/>
          </p:nvPr>
        </p:nvSpPr>
        <p:spPr/>
        <p:txBody>
          <a:bodyPr/>
          <a:lstStyle/>
          <a:p>
            <a:pPr eaLnBrk="1" hangingPunct="1"/>
            <a:r>
              <a:rPr lang="zh-CN" altLang="zh-CN" dirty="0"/>
              <a:t>吞吐能力</a:t>
            </a:r>
            <a:r>
              <a:rPr lang="en-US" dirty="0" smtClean="0"/>
              <a:t>:</a:t>
            </a:r>
            <a:r>
              <a:rPr lang="zh-CN" altLang="zh-CN" dirty="0"/>
              <a:t>某种硬件和软件的组合在单位时间内能够处理</a:t>
            </a:r>
            <a:r>
              <a:rPr lang="en-US" altLang="zh-CN" dirty="0"/>
              <a:t>HTTP</a:t>
            </a:r>
            <a:r>
              <a:rPr lang="zh-CN" altLang="zh-CN" dirty="0"/>
              <a:t>请求的</a:t>
            </a:r>
            <a:r>
              <a:rPr lang="zh-CN" altLang="zh-CN" dirty="0" smtClean="0"/>
              <a:t>数目</a:t>
            </a:r>
            <a:endParaRPr lang="en-US" dirty="0" smtClean="0"/>
          </a:p>
          <a:p>
            <a:pPr eaLnBrk="1" hangingPunct="1"/>
            <a:r>
              <a:rPr lang="zh-CN" altLang="zh-CN" dirty="0"/>
              <a:t>响应时间</a:t>
            </a:r>
            <a:r>
              <a:rPr lang="en-US" dirty="0" smtClean="0"/>
              <a:t>:</a:t>
            </a:r>
            <a:r>
              <a:rPr lang="zh-CN" altLang="zh-CN" dirty="0"/>
              <a:t>服务器处理一个请求所需的</a:t>
            </a:r>
            <a:r>
              <a:rPr lang="zh-CN" altLang="zh-CN" dirty="0" smtClean="0"/>
              <a:t>时间</a:t>
            </a:r>
            <a:endParaRPr lang="en-US" dirty="0" smtClean="0"/>
          </a:p>
          <a:p>
            <a:pPr eaLnBrk="1" hangingPunct="1"/>
            <a:r>
              <a:rPr lang="zh-CN" altLang="zh-CN" dirty="0"/>
              <a:t>选择服务器</a:t>
            </a:r>
            <a:r>
              <a:rPr lang="zh-CN" altLang="zh-CN" dirty="0" smtClean="0"/>
              <a:t>的方式</a:t>
            </a:r>
            <a:endParaRPr lang="en-US" altLang="zh-CN" dirty="0" smtClean="0"/>
          </a:p>
          <a:p>
            <a:pPr lvl="1" eaLnBrk="1" hangingPunct="1"/>
            <a:r>
              <a:rPr lang="zh-CN" altLang="zh-CN" dirty="0"/>
              <a:t>测试各种硬件和操作系统的</a:t>
            </a:r>
            <a:r>
              <a:rPr lang="zh-CN" altLang="zh-CN" dirty="0" smtClean="0"/>
              <a:t>组合</a:t>
            </a:r>
            <a:r>
              <a:rPr lang="zh-CN" altLang="en-US" dirty="0" smtClean="0"/>
              <a:t>，</a:t>
            </a:r>
            <a:r>
              <a:rPr lang="zh-CN" altLang="zh-CN" dirty="0"/>
              <a:t>比较应用服务器平台、操作系统和</a:t>
            </a:r>
            <a:r>
              <a:rPr lang="en-US" altLang="zh-CN" dirty="0"/>
              <a:t>Web</a:t>
            </a:r>
            <a:r>
              <a:rPr lang="zh-CN" altLang="zh-CN" dirty="0"/>
              <a:t>服务器软件产品的各种组合</a:t>
            </a:r>
            <a:endParaRPr lang="en-US" altLang="zh-CN" dirty="0"/>
          </a:p>
          <a:p>
            <a:pPr lvl="1" eaLnBrk="1" hangingPunct="1"/>
            <a:r>
              <a:rPr lang="zh-CN" altLang="zh-CN" dirty="0"/>
              <a:t>独立的测试实验室</a:t>
            </a:r>
            <a:r>
              <a:rPr lang="en-US" dirty="0" smtClean="0"/>
              <a:t>: Mindcraft</a:t>
            </a:r>
          </a:p>
          <a:p>
            <a:pPr eaLnBrk="1" hangingPunct="1"/>
            <a:r>
              <a:rPr lang="zh-CN" altLang="zh-CN" dirty="0" smtClean="0"/>
              <a:t>定制</a:t>
            </a:r>
            <a:r>
              <a:rPr lang="zh-CN" altLang="zh-CN" dirty="0"/>
              <a:t>的</a:t>
            </a:r>
            <a:r>
              <a:rPr lang="zh-CN" altLang="zh-CN" dirty="0" smtClean="0"/>
              <a:t>基准测试</a:t>
            </a:r>
            <a:endParaRPr lang="en-US" altLang="zh-CN" dirty="0" smtClean="0"/>
          </a:p>
          <a:p>
            <a:pPr lvl="1" eaLnBrk="1" hangingPunct="1"/>
            <a:r>
              <a:rPr lang="zh-CN" altLang="zh-CN" dirty="0" smtClean="0"/>
              <a:t>标准性</a:t>
            </a:r>
            <a:r>
              <a:rPr lang="zh-CN" altLang="zh-CN" dirty="0"/>
              <a:t>能评估公司</a:t>
            </a:r>
            <a:endParaRPr lang="en-US"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dirty="0" smtClean="0"/>
              <a:t>3.5.4  </a:t>
            </a:r>
            <a:r>
              <a:rPr lang="en-US" altLang="zh-CN" dirty="0"/>
              <a:t>Web</a:t>
            </a:r>
            <a:r>
              <a:rPr lang="zh-CN" altLang="en-US" dirty="0"/>
              <a:t>服务器硬件结构</a:t>
            </a:r>
            <a:endParaRPr lang="en-US" dirty="0" smtClean="0"/>
          </a:p>
        </p:txBody>
      </p:sp>
      <p:sp>
        <p:nvSpPr>
          <p:cNvPr id="77827" name="Rectangle 3"/>
          <p:cNvSpPr>
            <a:spLocks noGrp="1" noChangeArrowheads="1"/>
          </p:cNvSpPr>
          <p:nvPr>
            <p:ph type="body" idx="1"/>
          </p:nvPr>
        </p:nvSpPr>
        <p:spPr>
          <a:xfrm>
            <a:off x="381000" y="1295400"/>
            <a:ext cx="8229600" cy="4525963"/>
          </a:xfrm>
        </p:spPr>
        <p:txBody>
          <a:bodyPr/>
          <a:lstStyle/>
          <a:p>
            <a:pPr eaLnBrk="1" hangingPunct="1"/>
            <a:r>
              <a:rPr lang="zh-CN" altLang="zh-CN" dirty="0"/>
              <a:t>电子商务网站采用两层结构、三层结构或</a:t>
            </a:r>
            <a:r>
              <a:rPr lang="zh-CN" altLang="zh-CN" dirty="0" smtClean="0"/>
              <a:t>多层结构</a:t>
            </a:r>
            <a:endParaRPr lang="en-US" dirty="0" smtClean="0"/>
          </a:p>
          <a:p>
            <a:pPr lvl="1" eaLnBrk="1" hangingPunct="1"/>
            <a:r>
              <a:rPr lang="zh-CN" altLang="zh-CN" dirty="0"/>
              <a:t>划分</a:t>
            </a:r>
            <a:r>
              <a:rPr lang="zh-CN" altLang="zh-CN" dirty="0" smtClean="0"/>
              <a:t>网页</a:t>
            </a:r>
            <a:endParaRPr lang="en-US" dirty="0" smtClean="0"/>
          </a:p>
          <a:p>
            <a:pPr lvl="1" eaLnBrk="1" hangingPunct="1"/>
            <a:r>
              <a:rPr lang="zh-CN" altLang="zh-CN" dirty="0"/>
              <a:t>要求多台</a:t>
            </a:r>
            <a:r>
              <a:rPr lang="zh-CN" altLang="zh-CN" dirty="0" smtClean="0"/>
              <a:t>计算机</a:t>
            </a:r>
            <a:endParaRPr lang="en-US" dirty="0" smtClean="0"/>
          </a:p>
          <a:p>
            <a:pPr eaLnBrk="1" hangingPunct="1"/>
            <a:r>
              <a:rPr lang="zh-CN" altLang="zh-CN" dirty="0"/>
              <a:t>服务器</a:t>
            </a:r>
            <a:r>
              <a:rPr lang="zh-CN" altLang="zh-CN" dirty="0" smtClean="0"/>
              <a:t>集群</a:t>
            </a:r>
            <a:endParaRPr lang="en-US" dirty="0" smtClean="0"/>
          </a:p>
          <a:p>
            <a:pPr lvl="1" eaLnBrk="1" hangingPunct="1"/>
            <a:r>
              <a:rPr lang="zh-CN" altLang="zh-CN" dirty="0"/>
              <a:t>一排排地放在大屋子</a:t>
            </a:r>
            <a:r>
              <a:rPr lang="zh-CN" altLang="zh-CN" dirty="0" smtClean="0"/>
              <a:t>里</a:t>
            </a:r>
            <a:r>
              <a:rPr lang="en-US" dirty="0" smtClean="0"/>
              <a:t> </a:t>
            </a:r>
          </a:p>
          <a:p>
            <a:pPr eaLnBrk="1" hangingPunct="1"/>
            <a:r>
              <a:rPr lang="zh-CN" altLang="zh-CN" dirty="0"/>
              <a:t>集中式</a:t>
            </a:r>
            <a:r>
              <a:rPr lang="zh-CN" altLang="zh-CN" dirty="0" smtClean="0"/>
              <a:t>结构</a:t>
            </a:r>
            <a:endParaRPr lang="en-US" b="1" dirty="0" smtClean="0"/>
          </a:p>
          <a:p>
            <a:pPr lvl="1" eaLnBrk="1" hangingPunct="1"/>
            <a:r>
              <a:rPr lang="zh-CN" altLang="zh-CN" dirty="0"/>
              <a:t>采用大型高速</a:t>
            </a:r>
            <a:r>
              <a:rPr lang="zh-CN" altLang="zh-CN" dirty="0" smtClean="0"/>
              <a:t>计算机</a:t>
            </a:r>
            <a:endParaRPr lang="en-US" dirty="0" smtClean="0"/>
          </a:p>
          <a:p>
            <a:pPr lvl="2" eaLnBrk="1" hangingPunct="1"/>
            <a:r>
              <a:rPr lang="zh-CN" altLang="zh-CN" dirty="0"/>
              <a:t>昂贵的</a:t>
            </a:r>
            <a:r>
              <a:rPr lang="zh-CN" altLang="zh-CN" dirty="0" smtClean="0"/>
              <a:t>计算机</a:t>
            </a:r>
            <a:r>
              <a:rPr lang="en-US" dirty="0" smtClean="0"/>
              <a:t> </a:t>
            </a:r>
          </a:p>
          <a:p>
            <a:pPr lvl="2" eaLnBrk="1" hangingPunct="1"/>
            <a:r>
              <a:rPr lang="zh-CN" altLang="zh-CN" dirty="0"/>
              <a:t>对技术故障非常</a:t>
            </a:r>
            <a:r>
              <a:rPr lang="zh-CN" altLang="zh-CN" dirty="0" smtClean="0"/>
              <a:t>敏感</a:t>
            </a:r>
            <a:endParaRPr lang="en-US" dirty="0" smtClean="0"/>
          </a:p>
          <a:p>
            <a:pPr lvl="2" eaLnBrk="1" hangingPunct="1"/>
            <a:r>
              <a:rPr lang="zh-CN" altLang="zh-CN" dirty="0"/>
              <a:t>必须有很好的备份计划</a:t>
            </a:r>
            <a:endParaRPr lang="en-US" dirty="0" smtClean="0"/>
          </a:p>
        </p:txBody>
      </p:sp>
      <p:sp>
        <p:nvSpPr>
          <p:cNvPr id="7782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676ED0F-A201-4007-A227-D0A7D3E83712}" type="slidenum">
              <a:rPr lang="en-US" smtClean="0"/>
              <a:pPr eaLnBrk="1" hangingPunct="1"/>
              <a:t>74</a:t>
            </a:fld>
            <a:endParaRPr lang="en-US" dirty="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3B89C16-5EE3-4D3E-B324-E055EA1B3F9E}" type="slidenum">
              <a:rPr lang="en-US" smtClean="0"/>
              <a:pPr eaLnBrk="1" hangingPunct="1"/>
              <a:t>75</a:t>
            </a:fld>
            <a:endParaRPr lang="en-US" dirty="0" smtClean="0"/>
          </a:p>
        </p:txBody>
      </p:sp>
      <p:sp>
        <p:nvSpPr>
          <p:cNvPr id="78852" name="Rectangle 2"/>
          <p:cNvSpPr>
            <a:spLocks noGrp="1" noChangeArrowheads="1"/>
          </p:cNvSpPr>
          <p:nvPr>
            <p:ph type="title"/>
          </p:nvPr>
        </p:nvSpPr>
        <p:spPr/>
        <p:txBody>
          <a:bodyPr/>
          <a:lstStyle/>
          <a:p>
            <a:pPr eaLnBrk="1" hangingPunct="1"/>
            <a:r>
              <a:rPr lang="en-US" altLang="zh-CN" dirty="0" smtClean="0"/>
              <a:t>3.5.4  </a:t>
            </a:r>
            <a:r>
              <a:rPr lang="en-US" altLang="zh-CN" dirty="0"/>
              <a:t>Web</a:t>
            </a:r>
            <a:r>
              <a:rPr lang="zh-CN" altLang="en-US" dirty="0"/>
              <a:t>服务器硬件结构</a:t>
            </a:r>
            <a:endParaRPr lang="en-US" dirty="0" smtClean="0"/>
          </a:p>
        </p:txBody>
      </p:sp>
      <p:sp>
        <p:nvSpPr>
          <p:cNvPr id="78853" name="Rectangle 3"/>
          <p:cNvSpPr>
            <a:spLocks noGrp="1" noChangeArrowheads="1"/>
          </p:cNvSpPr>
          <p:nvPr>
            <p:ph type="body" idx="1"/>
          </p:nvPr>
        </p:nvSpPr>
        <p:spPr/>
        <p:txBody>
          <a:bodyPr/>
          <a:lstStyle/>
          <a:p>
            <a:pPr eaLnBrk="1" hangingPunct="1"/>
            <a:r>
              <a:rPr lang="zh-CN" altLang="zh-CN" dirty="0"/>
              <a:t>集中式和分散式</a:t>
            </a:r>
            <a:r>
              <a:rPr lang="en-US" altLang="zh-CN" dirty="0"/>
              <a:t>Web</a:t>
            </a:r>
            <a:r>
              <a:rPr lang="zh-CN" altLang="zh-CN" dirty="0"/>
              <a:t>站点</a:t>
            </a:r>
            <a:r>
              <a:rPr lang="zh-CN" altLang="zh-CN" dirty="0" smtClean="0"/>
              <a:t>结构</a:t>
            </a:r>
            <a:endParaRPr lang="en-US" dirty="0" smtClean="0"/>
          </a:p>
          <a:p>
            <a:pPr lvl="1" eaLnBrk="1" hangingPunct="1"/>
            <a:r>
              <a:rPr lang="zh-CN" altLang="zh-CN" dirty="0"/>
              <a:t>采用大批性能低一些的</a:t>
            </a:r>
            <a:r>
              <a:rPr lang="zh-CN" altLang="zh-CN" dirty="0" smtClean="0"/>
              <a:t>计算机</a:t>
            </a:r>
            <a:endParaRPr lang="en-US" dirty="0" smtClean="0"/>
          </a:p>
          <a:p>
            <a:pPr lvl="2" eaLnBrk="1" hangingPunct="1"/>
            <a:r>
              <a:rPr lang="zh-CN" altLang="zh-CN" dirty="0"/>
              <a:t>将风险分散到多个服务器</a:t>
            </a:r>
            <a:r>
              <a:rPr lang="zh-CN" altLang="zh-CN" dirty="0" smtClean="0"/>
              <a:t>上</a:t>
            </a:r>
            <a:endParaRPr lang="en-US" dirty="0" smtClean="0"/>
          </a:p>
          <a:p>
            <a:pPr lvl="2" eaLnBrk="1" hangingPunct="1"/>
            <a:r>
              <a:rPr lang="zh-CN" altLang="zh-CN" dirty="0"/>
              <a:t>便宜得</a:t>
            </a:r>
            <a:r>
              <a:rPr lang="zh-CN" altLang="zh-CN" dirty="0" smtClean="0"/>
              <a:t>多</a:t>
            </a:r>
            <a:endParaRPr lang="en-US" dirty="0" smtClean="0"/>
          </a:p>
          <a:p>
            <a:pPr lvl="2" eaLnBrk="1" hangingPunct="1"/>
            <a:r>
              <a:rPr lang="zh-CN" altLang="zh-CN" dirty="0"/>
              <a:t>需要额外的集线器或交换器将服务器连接</a:t>
            </a:r>
            <a:r>
              <a:rPr lang="zh-CN" altLang="zh-CN" dirty="0" smtClean="0"/>
              <a:t>起来</a:t>
            </a:r>
            <a:endParaRPr lang="en-US" dirty="0" smtClean="0"/>
          </a:p>
          <a:p>
            <a:pPr lvl="2" eaLnBrk="1" hangingPunct="1"/>
            <a:r>
              <a:rPr lang="zh-CN" altLang="zh-CN" dirty="0"/>
              <a:t>耗费额外的</a:t>
            </a:r>
            <a:r>
              <a:rPr lang="zh-CN" altLang="zh-CN" dirty="0" smtClean="0"/>
              <a:t>成本</a:t>
            </a:r>
            <a:r>
              <a:rPr lang="en-US" dirty="0" smtClean="0"/>
              <a:t>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94469B5-A31E-4803-9A7B-B3AD0F848D4E}" type="slidenum">
              <a:rPr lang="en-US" smtClean="0"/>
              <a:pPr eaLnBrk="1" hangingPunct="1"/>
              <a:t>76</a:t>
            </a:fld>
            <a:endParaRPr lang="en-US" dirty="0" smtClean="0"/>
          </a:p>
        </p:txBody>
      </p:sp>
      <p:sp>
        <p:nvSpPr>
          <p:cNvPr id="79876" name="Rectangle 7"/>
          <p:cNvSpPr>
            <a:spLocks noChangeArrowheads="1"/>
          </p:cNvSpPr>
          <p:nvPr/>
        </p:nvSpPr>
        <p:spPr bwMode="auto">
          <a:xfrm>
            <a:off x="457200" y="5878513"/>
            <a:ext cx="40148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1" dirty="0" smtClean="0"/>
              <a:t>图</a:t>
            </a:r>
            <a:r>
              <a:rPr lang="en-US" altLang="zh-CN" b="1" dirty="0" smtClean="0"/>
              <a:t>3-10  </a:t>
            </a:r>
            <a:r>
              <a:rPr lang="zh-CN" altLang="zh-CN" dirty="0" smtClean="0"/>
              <a:t>集中式</a:t>
            </a:r>
            <a:r>
              <a:rPr lang="zh-CN" altLang="zh-CN" dirty="0"/>
              <a:t>和分散式</a:t>
            </a:r>
            <a:r>
              <a:rPr lang="en-US" altLang="zh-CN" dirty="0"/>
              <a:t>Web</a:t>
            </a:r>
            <a:r>
              <a:rPr lang="zh-CN" altLang="zh-CN" dirty="0"/>
              <a:t>站点结构</a:t>
            </a:r>
            <a:endParaRPr lang="en-US" dirty="0"/>
          </a:p>
        </p:txBody>
      </p:sp>
      <p:sp>
        <p:nvSpPr>
          <p:cNvPr id="79878" name="TextBox 6"/>
          <p:cNvSpPr txBox="1">
            <a:spLocks noChangeArrowheads="1"/>
          </p:cNvSpPr>
          <p:nvPr/>
        </p:nvSpPr>
        <p:spPr bwMode="auto">
          <a:xfrm rot="-5400000">
            <a:off x="7342982" y="4450556"/>
            <a:ext cx="2647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t>© Cengage Learning 2013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81000"/>
            <a:ext cx="7200900" cy="533400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title" idx="4294967295"/>
          </p:nvPr>
        </p:nvSpPr>
        <p:spPr/>
        <p:txBody>
          <a:bodyPr/>
          <a:lstStyle/>
          <a:p>
            <a:r>
              <a:rPr lang="en-US" altLang="zh-CN" dirty="0" smtClean="0"/>
              <a:t>3.5.4  </a:t>
            </a:r>
            <a:r>
              <a:rPr lang="en-US" altLang="zh-CN" dirty="0"/>
              <a:t>Web</a:t>
            </a:r>
            <a:r>
              <a:rPr lang="zh-CN" altLang="en-US" dirty="0"/>
              <a:t>服务器硬件结构</a:t>
            </a:r>
            <a:endParaRPr lang="en-US" dirty="0" smtClean="0"/>
          </a:p>
        </p:txBody>
      </p:sp>
      <p:sp>
        <p:nvSpPr>
          <p:cNvPr id="80899" name="Rectangle 8"/>
          <p:cNvSpPr>
            <a:spLocks noGrp="1" noChangeArrowheads="1"/>
          </p:cNvSpPr>
          <p:nvPr>
            <p:ph type="body" idx="4294967295"/>
          </p:nvPr>
        </p:nvSpPr>
        <p:spPr/>
        <p:txBody>
          <a:bodyPr/>
          <a:lstStyle/>
          <a:p>
            <a:r>
              <a:rPr lang="zh-CN" altLang="zh-CN" dirty="0"/>
              <a:t>负载平衡</a:t>
            </a:r>
            <a:r>
              <a:rPr lang="zh-CN" altLang="zh-CN" dirty="0" smtClean="0"/>
              <a:t>交换器</a:t>
            </a:r>
            <a:endParaRPr lang="en-US" dirty="0" smtClean="0"/>
          </a:p>
          <a:p>
            <a:pPr lvl="1"/>
            <a:r>
              <a:rPr lang="zh-CN" altLang="zh-CN" dirty="0"/>
              <a:t>负载平衡</a:t>
            </a:r>
            <a:r>
              <a:rPr lang="zh-CN" altLang="zh-CN" dirty="0" smtClean="0"/>
              <a:t>交换器</a:t>
            </a:r>
            <a:endParaRPr lang="en-US" b="1" dirty="0" smtClean="0"/>
          </a:p>
          <a:p>
            <a:pPr lvl="2"/>
            <a:r>
              <a:rPr lang="zh-CN" altLang="zh-CN" dirty="0"/>
              <a:t>网络硬件</a:t>
            </a:r>
            <a:r>
              <a:rPr lang="zh-CN" altLang="zh-CN" dirty="0" smtClean="0"/>
              <a:t>设备</a:t>
            </a:r>
            <a:endParaRPr lang="en-US" dirty="0" smtClean="0"/>
          </a:p>
          <a:p>
            <a:pPr lvl="2"/>
            <a:r>
              <a:rPr lang="zh-CN" altLang="zh-CN" dirty="0"/>
              <a:t>将访问负载分配到此时可用能力最大的服务器</a:t>
            </a:r>
            <a:r>
              <a:rPr lang="zh-CN" altLang="zh-CN" dirty="0" smtClean="0"/>
              <a:t>上</a:t>
            </a:r>
            <a:endParaRPr lang="en-US" dirty="0" smtClean="0"/>
          </a:p>
          <a:p>
            <a:pPr lvl="1"/>
            <a:r>
              <a:rPr lang="zh-CN" altLang="zh-CN" dirty="0"/>
              <a:t>简单的负载</a:t>
            </a:r>
            <a:r>
              <a:rPr lang="zh-CN" altLang="zh-CN" dirty="0" smtClean="0"/>
              <a:t>平衡系统</a:t>
            </a:r>
            <a:endParaRPr lang="en-US" dirty="0" smtClean="0"/>
          </a:p>
          <a:p>
            <a:pPr lvl="2"/>
            <a:r>
              <a:rPr lang="zh-CN" altLang="zh-CN" dirty="0"/>
              <a:t>来自互联网的访问通过路由器接触到负载平衡</a:t>
            </a:r>
            <a:r>
              <a:rPr lang="zh-CN" altLang="zh-CN" dirty="0" smtClean="0"/>
              <a:t>交换器</a:t>
            </a:r>
            <a:endParaRPr lang="en-US" dirty="0" smtClean="0"/>
          </a:p>
          <a:p>
            <a:pPr lvl="2"/>
            <a:r>
              <a:rPr lang="zh-CN" altLang="zh-CN" dirty="0"/>
              <a:t>将访问分配给此时可用能力最大的服务器</a:t>
            </a:r>
            <a:endParaRPr lang="en-US" dirty="0" smtClean="0"/>
          </a:p>
        </p:txBody>
      </p:sp>
      <p:sp>
        <p:nvSpPr>
          <p:cNvPr id="8090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C192561-26DE-4B47-B734-6CC2027A1F09}" type="slidenum">
              <a:rPr lang="en-US" smtClean="0"/>
              <a:pPr eaLnBrk="1" hangingPunct="1"/>
              <a:t>77</a:t>
            </a:fld>
            <a:endParaRPr lang="en-US" dirty="0"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A97064A-3923-47E3-80FD-BDA48B87380E}" type="slidenum">
              <a:rPr lang="en-US" smtClean="0"/>
              <a:pPr eaLnBrk="1" hangingPunct="1"/>
              <a:t>78</a:t>
            </a:fld>
            <a:endParaRPr lang="en-US" dirty="0" smtClean="0"/>
          </a:p>
        </p:txBody>
      </p:sp>
      <p:sp>
        <p:nvSpPr>
          <p:cNvPr id="81924" name="Rectangle 7"/>
          <p:cNvSpPr>
            <a:spLocks noChangeArrowheads="1"/>
          </p:cNvSpPr>
          <p:nvPr/>
        </p:nvSpPr>
        <p:spPr bwMode="auto">
          <a:xfrm>
            <a:off x="304800" y="4964113"/>
            <a:ext cx="30657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1" dirty="0" smtClean="0"/>
              <a:t>图</a:t>
            </a:r>
            <a:r>
              <a:rPr lang="en-US" altLang="zh-CN" b="1" dirty="0" smtClean="0"/>
              <a:t>3-11  </a:t>
            </a:r>
            <a:r>
              <a:rPr lang="zh-CN" altLang="zh-CN" dirty="0" smtClean="0"/>
              <a:t>基本</a:t>
            </a:r>
            <a:r>
              <a:rPr lang="zh-CN" altLang="zh-CN" dirty="0"/>
              <a:t>的负载平衡系统</a:t>
            </a:r>
            <a:endParaRPr lang="en-US" dirty="0"/>
          </a:p>
        </p:txBody>
      </p:sp>
      <p:sp>
        <p:nvSpPr>
          <p:cNvPr id="81926" name="TextBox 6"/>
          <p:cNvSpPr txBox="1">
            <a:spLocks noChangeArrowheads="1"/>
          </p:cNvSpPr>
          <p:nvPr/>
        </p:nvSpPr>
        <p:spPr bwMode="auto">
          <a:xfrm rot="-5400000">
            <a:off x="7465219" y="3459956"/>
            <a:ext cx="2647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t>© Cengage Learning 2013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524000"/>
            <a:ext cx="7200900" cy="318770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Grp="1" noChangeArrowheads="1"/>
          </p:cNvSpPr>
          <p:nvPr>
            <p:ph type="title"/>
          </p:nvPr>
        </p:nvSpPr>
        <p:spPr/>
        <p:txBody>
          <a:bodyPr/>
          <a:lstStyle/>
          <a:p>
            <a:r>
              <a:rPr lang="en-US" altLang="zh-CN" dirty="0" smtClean="0"/>
              <a:t>3.5.4  </a:t>
            </a:r>
            <a:r>
              <a:rPr lang="en-US" altLang="zh-CN" dirty="0"/>
              <a:t>Web</a:t>
            </a:r>
            <a:r>
              <a:rPr lang="zh-CN" altLang="en-US" dirty="0"/>
              <a:t>服务器硬件结构</a:t>
            </a:r>
            <a:endParaRPr lang="en-US" dirty="0" smtClean="0"/>
          </a:p>
        </p:txBody>
      </p:sp>
      <p:sp>
        <p:nvSpPr>
          <p:cNvPr id="82947" name="Rectangle 7"/>
          <p:cNvSpPr>
            <a:spLocks noGrp="1" noChangeArrowheads="1"/>
          </p:cNvSpPr>
          <p:nvPr>
            <p:ph type="body" idx="1"/>
          </p:nvPr>
        </p:nvSpPr>
        <p:spPr/>
        <p:txBody>
          <a:bodyPr/>
          <a:lstStyle/>
          <a:p>
            <a:pPr marL="342900" lvl="1" indent="-342900">
              <a:buFontTx/>
              <a:buChar char="•"/>
            </a:pPr>
            <a:r>
              <a:rPr lang="zh-CN" altLang="en-US" dirty="0" smtClean="0"/>
              <a:t>长期</a:t>
            </a:r>
            <a:r>
              <a:rPr lang="zh-CN" altLang="zh-CN" dirty="0" smtClean="0"/>
              <a:t>的</a:t>
            </a:r>
            <a:r>
              <a:rPr lang="zh-CN" altLang="zh-CN" dirty="0"/>
              <a:t>负载</a:t>
            </a:r>
            <a:r>
              <a:rPr lang="zh-CN" altLang="zh-CN" dirty="0" smtClean="0"/>
              <a:t>平衡系统</a:t>
            </a:r>
            <a:endParaRPr lang="en-US" dirty="0" smtClean="0"/>
          </a:p>
          <a:p>
            <a:pPr lvl="1"/>
            <a:r>
              <a:rPr lang="zh-CN" altLang="zh-CN" dirty="0"/>
              <a:t>复杂的负载</a:t>
            </a:r>
            <a:r>
              <a:rPr lang="zh-CN" altLang="zh-CN" dirty="0" smtClean="0"/>
              <a:t>平衡系统</a:t>
            </a:r>
            <a:endParaRPr lang="en-US" dirty="0" smtClean="0"/>
          </a:p>
          <a:p>
            <a:pPr lvl="2"/>
            <a:r>
              <a:rPr lang="zh-CN" altLang="zh-CN" dirty="0"/>
              <a:t>经过多个路由器进入网站的访问负载会分配给一组完成特定任务的</a:t>
            </a:r>
            <a:r>
              <a:rPr lang="en-US" altLang="zh-CN" dirty="0"/>
              <a:t>Web</a:t>
            </a:r>
            <a:r>
              <a:rPr lang="zh-CN" altLang="zh-CN" dirty="0" smtClean="0"/>
              <a:t>服务器</a:t>
            </a:r>
            <a:endParaRPr lang="en-US" dirty="0" smtClean="0"/>
          </a:p>
        </p:txBody>
      </p:sp>
      <p:sp>
        <p:nvSpPr>
          <p:cNvPr id="82949"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D1279582-EAB0-4080-9F31-09A6A722932D}" type="slidenum">
              <a:rPr lang="en-US" sz="1400"/>
              <a:pPr algn="r" eaLnBrk="1" hangingPunct="1"/>
              <a:t>79</a:t>
            </a:fld>
            <a:endParaRPr lang="en-US" sz="1400" dirty="0"/>
          </a:p>
        </p:txBody>
      </p:sp>
      <p:sp>
        <p:nvSpPr>
          <p:cNvPr id="82951"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46951E3-313F-432B-9CC6-F249AE07E932}" type="slidenum">
              <a:rPr lang="en-US" smtClean="0"/>
              <a:pPr eaLnBrk="1" hangingPunct="1"/>
              <a:t>79</a:t>
            </a:fld>
            <a:endParaRPr 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0D22714-B4BB-4592-B1E8-110D878E62C6}" type="slidenum">
              <a:rPr lang="en-US" smtClean="0"/>
              <a:pPr eaLnBrk="1" hangingPunct="1"/>
              <a:t>8</a:t>
            </a:fld>
            <a:endParaRPr lang="en-US" dirty="0" smtClean="0"/>
          </a:p>
        </p:txBody>
      </p:sp>
      <p:sp>
        <p:nvSpPr>
          <p:cNvPr id="10244" name="Rectangle 7"/>
          <p:cNvSpPr>
            <a:spLocks noGrp="1" noChangeArrowheads="1"/>
          </p:cNvSpPr>
          <p:nvPr>
            <p:ph type="title" idx="4294967295"/>
          </p:nvPr>
        </p:nvSpPr>
        <p:spPr/>
        <p:txBody>
          <a:bodyPr/>
          <a:lstStyle/>
          <a:p>
            <a:r>
              <a:rPr lang="en-US" altLang="zh-CN" dirty="0" smtClean="0"/>
              <a:t>3.1.1  </a:t>
            </a:r>
            <a:r>
              <a:rPr lang="zh-CN" altLang="en-US" dirty="0"/>
              <a:t>动态内容</a:t>
            </a:r>
            <a:endParaRPr lang="en-US" dirty="0" smtClean="0"/>
          </a:p>
        </p:txBody>
      </p:sp>
      <p:sp>
        <p:nvSpPr>
          <p:cNvPr id="10245" name="Rectangle 8"/>
          <p:cNvSpPr>
            <a:spLocks noGrp="1" noChangeArrowheads="1"/>
          </p:cNvSpPr>
          <p:nvPr>
            <p:ph type="body" idx="4294967295"/>
          </p:nvPr>
        </p:nvSpPr>
        <p:spPr/>
        <p:txBody>
          <a:bodyPr/>
          <a:lstStyle/>
          <a:p>
            <a:r>
              <a:rPr lang="zh-CN" altLang="en-US" dirty="0" smtClean="0"/>
              <a:t>动态内容生成的两种方法</a:t>
            </a:r>
            <a:endParaRPr lang="en-US" dirty="0" smtClean="0"/>
          </a:p>
          <a:p>
            <a:pPr lvl="1"/>
            <a:r>
              <a:rPr lang="zh-CN" altLang="en-US" b="1" dirty="0" smtClean="0"/>
              <a:t>客户端脚本（</a:t>
            </a:r>
            <a:r>
              <a:rPr lang="en-US" altLang="zh-CN" b="1" dirty="0" smtClean="0"/>
              <a:t>c</a:t>
            </a:r>
            <a:r>
              <a:rPr lang="en-US" b="1" dirty="0" smtClean="0"/>
              <a:t>lient-side scripting)</a:t>
            </a:r>
          </a:p>
          <a:p>
            <a:pPr lvl="2"/>
            <a:r>
              <a:rPr lang="zh-CN" altLang="en-US" dirty="0" smtClean="0"/>
              <a:t>软件在网页客户端（浏览器）运行</a:t>
            </a:r>
            <a:endParaRPr lang="en-US" dirty="0" smtClean="0"/>
          </a:p>
          <a:p>
            <a:pPr lvl="2"/>
            <a:r>
              <a:rPr lang="zh-CN" altLang="en-US" dirty="0" smtClean="0"/>
              <a:t>软件通过改变页面的显示内容来响应用户的动作</a:t>
            </a:r>
            <a:endParaRPr lang="en-US" dirty="0" smtClean="0"/>
          </a:p>
          <a:p>
            <a:pPr lvl="2"/>
            <a:r>
              <a:rPr lang="zh-CN" altLang="en-US" dirty="0" smtClean="0"/>
              <a:t>软件例子：</a:t>
            </a:r>
            <a:r>
              <a:rPr lang="en-US" dirty="0" smtClean="0"/>
              <a:t>JavaScript</a:t>
            </a:r>
            <a:r>
              <a:rPr lang="zh-CN" altLang="en-US" dirty="0" smtClean="0"/>
              <a:t>或</a:t>
            </a:r>
            <a:r>
              <a:rPr lang="en-US" dirty="0" smtClean="0"/>
              <a:t>Adobe Flash</a:t>
            </a:r>
          </a:p>
          <a:p>
            <a:pPr lvl="1"/>
            <a:r>
              <a:rPr lang="zh-CN" altLang="en-US" b="1" dirty="0" smtClean="0"/>
              <a:t>服务器端脚本（</a:t>
            </a:r>
            <a:r>
              <a:rPr lang="en-US" b="1" dirty="0" smtClean="0"/>
              <a:t>server-side scripting</a:t>
            </a:r>
            <a:r>
              <a:rPr lang="zh-CN" altLang="en-US" b="1" dirty="0" smtClean="0"/>
              <a:t>）</a:t>
            </a:r>
            <a:endParaRPr lang="en-US" b="1" dirty="0" smtClean="0"/>
          </a:p>
          <a:p>
            <a:pPr lvl="2"/>
            <a:r>
              <a:rPr lang="zh-CN" altLang="en-US" dirty="0" smtClean="0"/>
              <a:t>运行与服务器上的程序</a:t>
            </a:r>
            <a:endParaRPr lang="en-US" dirty="0" smtClean="0"/>
          </a:p>
          <a:p>
            <a:pPr lvl="2"/>
            <a:r>
              <a:rPr lang="zh-CN" altLang="en-US" dirty="0" smtClean="0"/>
              <a:t>程序生成页面响应客户端对特定信息的请求</a:t>
            </a:r>
            <a:endParaRPr lang="en-US"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7E571B3-6FF3-4668-B881-EE310ADFF41A}" type="slidenum">
              <a:rPr lang="en-US" smtClean="0"/>
              <a:pPr eaLnBrk="1" hangingPunct="1"/>
              <a:t>80</a:t>
            </a:fld>
            <a:endParaRPr lang="en-US" dirty="0" smtClean="0"/>
          </a:p>
        </p:txBody>
      </p:sp>
      <p:sp>
        <p:nvSpPr>
          <p:cNvPr id="83972" name="Rectangle 6"/>
          <p:cNvSpPr>
            <a:spLocks noChangeArrowheads="1"/>
          </p:cNvSpPr>
          <p:nvPr/>
        </p:nvSpPr>
        <p:spPr bwMode="auto">
          <a:xfrm>
            <a:off x="4960938" y="5867400"/>
            <a:ext cx="2621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1" dirty="0" smtClean="0"/>
              <a:t>图</a:t>
            </a:r>
            <a:r>
              <a:rPr lang="en-US" altLang="zh-CN" b="1" dirty="0" smtClean="0"/>
              <a:t>3-12  </a:t>
            </a:r>
            <a:r>
              <a:rPr lang="zh-CN" altLang="zh-CN" dirty="0" smtClean="0"/>
              <a:t>复杂</a:t>
            </a:r>
            <a:r>
              <a:rPr lang="zh-CN" altLang="zh-CN" dirty="0"/>
              <a:t>的负载平衡</a:t>
            </a:r>
            <a:endParaRPr lang="en-US" dirty="0"/>
          </a:p>
        </p:txBody>
      </p:sp>
      <p:sp>
        <p:nvSpPr>
          <p:cNvPr id="83974" name="TextBox 6"/>
          <p:cNvSpPr txBox="1">
            <a:spLocks noChangeArrowheads="1"/>
          </p:cNvSpPr>
          <p:nvPr/>
        </p:nvSpPr>
        <p:spPr bwMode="auto">
          <a:xfrm rot="-5400000">
            <a:off x="7465219" y="4126706"/>
            <a:ext cx="2647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t>© Cengage Learning 2013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8803"/>
            <a:ext cx="4454611" cy="5817197"/>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title" idx="4294967295"/>
          </p:nvPr>
        </p:nvSpPr>
        <p:spPr/>
        <p:txBody>
          <a:bodyPr/>
          <a:lstStyle/>
          <a:p>
            <a:r>
              <a:rPr lang="zh-CN" altLang="en-US" dirty="0" smtClean="0"/>
              <a:t>小结</a:t>
            </a:r>
            <a:endParaRPr lang="en-US" dirty="0" smtClean="0"/>
          </a:p>
        </p:txBody>
      </p:sp>
      <p:sp>
        <p:nvSpPr>
          <p:cNvPr id="84995" name="Rectangle 8"/>
          <p:cNvSpPr>
            <a:spLocks noGrp="1" noChangeArrowheads="1"/>
          </p:cNvSpPr>
          <p:nvPr>
            <p:ph type="body" idx="4294967295"/>
          </p:nvPr>
        </p:nvSpPr>
        <p:spPr/>
        <p:txBody>
          <a:bodyPr/>
          <a:lstStyle/>
          <a:p>
            <a:r>
              <a:rPr lang="en-US" altLang="zh-CN" dirty="0"/>
              <a:t>Web</a:t>
            </a:r>
            <a:r>
              <a:rPr lang="zh-CN" altLang="zh-CN" dirty="0"/>
              <a:t>使用客户机</a:t>
            </a:r>
            <a:r>
              <a:rPr lang="en-US" altLang="zh-CN" dirty="0"/>
              <a:t>/</a:t>
            </a:r>
            <a:r>
              <a:rPr lang="zh-CN" altLang="zh-CN" dirty="0"/>
              <a:t>服务器</a:t>
            </a:r>
            <a:r>
              <a:rPr lang="zh-CN" altLang="zh-CN" dirty="0" smtClean="0"/>
              <a:t>结构</a:t>
            </a:r>
            <a:endParaRPr lang="en-US" dirty="0" smtClean="0"/>
          </a:p>
          <a:p>
            <a:pPr lvl="1"/>
            <a:r>
              <a:rPr lang="zh-CN" altLang="en-US" dirty="0" smtClean="0"/>
              <a:t>基于</a:t>
            </a:r>
            <a:r>
              <a:rPr lang="en-US" dirty="0" smtClean="0"/>
              <a:t>HTTP</a:t>
            </a:r>
            <a:r>
              <a:rPr lang="zh-CN" altLang="en-US" dirty="0" smtClean="0"/>
              <a:t>的多层结构</a:t>
            </a:r>
            <a:endParaRPr lang="en-US" dirty="0" smtClean="0"/>
          </a:p>
          <a:p>
            <a:r>
              <a:rPr lang="zh-CN" altLang="en-US" dirty="0" smtClean="0"/>
              <a:t>多种</a:t>
            </a:r>
            <a:r>
              <a:rPr lang="en-US" altLang="zh-CN" dirty="0" smtClean="0"/>
              <a:t>Web</a:t>
            </a:r>
            <a:r>
              <a:rPr lang="zh-CN" altLang="zh-CN" dirty="0"/>
              <a:t>服务器计算机所用的</a:t>
            </a:r>
            <a:r>
              <a:rPr lang="zh-CN" altLang="zh-CN" dirty="0" smtClean="0"/>
              <a:t>操作系统</a:t>
            </a:r>
            <a:endParaRPr lang="en-US" dirty="0" smtClean="0"/>
          </a:p>
          <a:p>
            <a:r>
              <a:rPr lang="en-US" altLang="zh-CN" dirty="0"/>
              <a:t>Web</a:t>
            </a:r>
            <a:r>
              <a:rPr lang="zh-CN" altLang="zh-CN" dirty="0"/>
              <a:t>服务器</a:t>
            </a:r>
            <a:r>
              <a:rPr lang="zh-CN" altLang="zh-CN" dirty="0" smtClean="0"/>
              <a:t>软件</a:t>
            </a:r>
            <a:r>
              <a:rPr lang="zh-CN" altLang="en-US" dirty="0" smtClean="0"/>
              <a:t>很有帮助</a:t>
            </a:r>
            <a:endParaRPr lang="en-US" dirty="0" smtClean="0"/>
          </a:p>
          <a:p>
            <a:r>
              <a:rPr lang="zh-CN" altLang="en-US" dirty="0" smtClean="0"/>
              <a:t>电子邮件的优点和缺点</a:t>
            </a:r>
            <a:endParaRPr lang="en-US" dirty="0" smtClean="0"/>
          </a:p>
          <a:p>
            <a:pPr lvl="1"/>
            <a:r>
              <a:rPr lang="zh-CN" altLang="zh-CN" dirty="0"/>
              <a:t>垃圾邮件问题日益</a:t>
            </a:r>
            <a:r>
              <a:rPr lang="zh-CN" altLang="zh-CN" dirty="0" smtClean="0"/>
              <a:t>严重</a:t>
            </a:r>
            <a:endParaRPr lang="en-US" dirty="0" smtClean="0"/>
          </a:p>
          <a:p>
            <a:r>
              <a:rPr lang="en-US" altLang="zh-CN" dirty="0"/>
              <a:t>Web</a:t>
            </a:r>
            <a:r>
              <a:rPr lang="zh-CN" altLang="zh-CN" dirty="0"/>
              <a:t>服务器软硬件与操作系统组合的</a:t>
            </a:r>
            <a:r>
              <a:rPr lang="zh-CN" altLang="zh-CN" dirty="0" smtClean="0"/>
              <a:t>性能</a:t>
            </a:r>
            <a:endParaRPr lang="en-US" dirty="0" smtClean="0"/>
          </a:p>
          <a:p>
            <a:pPr lvl="1"/>
            <a:r>
              <a:rPr lang="zh-CN" altLang="en-US" dirty="0" smtClean="0"/>
              <a:t>影响因素，评估工具和解决方案</a:t>
            </a:r>
            <a:endParaRPr lang="en-US" dirty="0" smtClean="0"/>
          </a:p>
          <a:p>
            <a:r>
              <a:rPr lang="en-US" altLang="zh-CN" dirty="0"/>
              <a:t>Web</a:t>
            </a:r>
            <a:r>
              <a:rPr lang="zh-CN" altLang="zh-CN" dirty="0"/>
              <a:t>服务器</a:t>
            </a:r>
            <a:r>
              <a:rPr lang="zh-CN" altLang="zh-CN" dirty="0" smtClean="0"/>
              <a:t>硬件</a:t>
            </a:r>
            <a:r>
              <a:rPr lang="en-US" dirty="0" smtClean="0"/>
              <a:t> </a:t>
            </a:r>
          </a:p>
          <a:p>
            <a:pPr lvl="1"/>
            <a:r>
              <a:rPr lang="zh-CN" altLang="en-US" dirty="0" smtClean="0"/>
              <a:t>在网络商业网站设计中是重要的考量</a:t>
            </a:r>
            <a:endParaRPr lang="en-US" dirty="0" smtClean="0"/>
          </a:p>
        </p:txBody>
      </p:sp>
      <p:sp>
        <p:nvSpPr>
          <p:cNvPr id="849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9B1305B-65AB-4A74-A373-4A662DBD9961}" type="slidenum">
              <a:rPr lang="en-US" smtClean="0"/>
              <a:pPr eaLnBrk="1" hangingPunct="1"/>
              <a:t>81</a:t>
            </a:fld>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78328BD-EC7E-4525-A522-5ACA51F06FE1}" type="slidenum">
              <a:rPr lang="en-US" smtClean="0"/>
              <a:pPr eaLnBrk="1" hangingPunct="1"/>
              <a:t>9</a:t>
            </a:fld>
            <a:endParaRPr lang="en-US" dirty="0" smtClean="0"/>
          </a:p>
        </p:txBody>
      </p:sp>
      <p:sp>
        <p:nvSpPr>
          <p:cNvPr id="11268" name="Rectangle 2"/>
          <p:cNvSpPr>
            <a:spLocks noGrp="1" noChangeArrowheads="1"/>
          </p:cNvSpPr>
          <p:nvPr>
            <p:ph type="title"/>
          </p:nvPr>
        </p:nvSpPr>
        <p:spPr/>
        <p:txBody>
          <a:bodyPr/>
          <a:lstStyle/>
          <a:p>
            <a:pPr eaLnBrk="1" hangingPunct="1"/>
            <a:r>
              <a:rPr lang="en-US" altLang="zh-CN" dirty="0" smtClean="0"/>
              <a:t>3.1.1  </a:t>
            </a:r>
            <a:r>
              <a:rPr lang="zh-CN" altLang="en-US" dirty="0"/>
              <a:t>动态内容</a:t>
            </a:r>
            <a:endParaRPr lang="en-US" dirty="0" smtClean="0"/>
          </a:p>
        </p:txBody>
      </p:sp>
      <p:sp>
        <p:nvSpPr>
          <p:cNvPr id="11269" name="Rectangle 3"/>
          <p:cNvSpPr>
            <a:spLocks noGrp="1" noChangeArrowheads="1"/>
          </p:cNvSpPr>
          <p:nvPr>
            <p:ph type="body" idx="1"/>
          </p:nvPr>
        </p:nvSpPr>
        <p:spPr/>
        <p:txBody>
          <a:bodyPr/>
          <a:lstStyle/>
          <a:p>
            <a:pPr eaLnBrk="1" hangingPunct="1"/>
            <a:r>
              <a:rPr lang="zh-CN" altLang="en-US" dirty="0" smtClean="0"/>
              <a:t>服务器端动态页面生成技术</a:t>
            </a:r>
            <a:endParaRPr lang="en-US" dirty="0" smtClean="0"/>
          </a:p>
          <a:p>
            <a:pPr lvl="1"/>
            <a:r>
              <a:rPr lang="zh-CN" altLang="en-US" dirty="0" smtClean="0"/>
              <a:t>服务器端脚本混合了</a:t>
            </a:r>
            <a:r>
              <a:rPr lang="en-US" altLang="zh-CN" dirty="0" smtClean="0"/>
              <a:t>H</a:t>
            </a:r>
            <a:r>
              <a:rPr lang="en-US" dirty="0" smtClean="0"/>
              <a:t>TML</a:t>
            </a:r>
            <a:r>
              <a:rPr lang="zh-CN" altLang="en-US" dirty="0" smtClean="0"/>
              <a:t>标签文本</a:t>
            </a:r>
            <a:endParaRPr lang="en-US" dirty="0" smtClean="0"/>
          </a:p>
          <a:p>
            <a:pPr lvl="1"/>
            <a:r>
              <a:rPr lang="zh-CN" altLang="en-US" dirty="0" smtClean="0"/>
              <a:t>例子</a:t>
            </a:r>
            <a:r>
              <a:rPr lang="en-US" dirty="0" smtClean="0"/>
              <a:t>:</a:t>
            </a:r>
          </a:p>
          <a:p>
            <a:pPr lvl="2" eaLnBrk="1" hangingPunct="1"/>
            <a:r>
              <a:rPr lang="zh-CN" altLang="en-US" b="1" dirty="0" smtClean="0"/>
              <a:t>微软活动服务器页面</a:t>
            </a:r>
            <a:r>
              <a:rPr lang="en-US" b="1" dirty="0" smtClean="0"/>
              <a:t> </a:t>
            </a:r>
            <a:r>
              <a:rPr lang="en-US" dirty="0" smtClean="0"/>
              <a:t>(</a:t>
            </a:r>
            <a:r>
              <a:rPr lang="en-US" b="1" dirty="0" smtClean="0"/>
              <a:t>ASP</a:t>
            </a:r>
            <a:r>
              <a:rPr lang="en-US" dirty="0" smtClean="0"/>
              <a:t>): </a:t>
            </a:r>
            <a:r>
              <a:rPr lang="en-US" b="1" dirty="0" smtClean="0"/>
              <a:t>ASP.NET</a:t>
            </a:r>
          </a:p>
          <a:p>
            <a:pPr lvl="2" eaLnBrk="1" hangingPunct="1"/>
            <a:r>
              <a:rPr lang="en-US" dirty="0" smtClean="0"/>
              <a:t>Sun</a:t>
            </a:r>
            <a:r>
              <a:rPr lang="zh-CN" altLang="en-US" dirty="0" smtClean="0"/>
              <a:t>公司</a:t>
            </a:r>
            <a:r>
              <a:rPr lang="en-US" b="1" dirty="0" err="1" smtClean="0"/>
              <a:t>JavaServer</a:t>
            </a:r>
            <a:r>
              <a:rPr lang="en-US" b="1" dirty="0" smtClean="0"/>
              <a:t> Pages </a:t>
            </a:r>
            <a:r>
              <a:rPr lang="en-US" dirty="0" smtClean="0"/>
              <a:t>(</a:t>
            </a:r>
            <a:r>
              <a:rPr lang="en-US" b="1" dirty="0" smtClean="0"/>
              <a:t>JSP</a:t>
            </a:r>
            <a:r>
              <a:rPr lang="en-US" dirty="0" smtClean="0"/>
              <a:t>): </a:t>
            </a:r>
            <a:r>
              <a:rPr lang="en-US" b="1" dirty="0" smtClean="0"/>
              <a:t>Java servlets</a:t>
            </a:r>
            <a:endParaRPr lang="en-US" dirty="0" smtClean="0"/>
          </a:p>
          <a:p>
            <a:pPr lvl="2" eaLnBrk="1" hangingPunct="1"/>
            <a:r>
              <a:rPr lang="zh-CN" altLang="en-US" dirty="0" smtClean="0"/>
              <a:t>开源组织</a:t>
            </a:r>
            <a:r>
              <a:rPr lang="en-US" dirty="0" smtClean="0"/>
              <a:t>Apache</a:t>
            </a:r>
            <a:r>
              <a:rPr lang="zh-CN" altLang="en-US" dirty="0" smtClean="0"/>
              <a:t>软件基金超文本预处理器</a:t>
            </a:r>
            <a:r>
              <a:rPr lang="en-US" b="1" dirty="0" smtClean="0"/>
              <a:t>(PHP)</a:t>
            </a:r>
          </a:p>
          <a:p>
            <a:pPr lvl="2" eaLnBrk="1" hangingPunct="1"/>
            <a:r>
              <a:rPr lang="en-US" dirty="0" smtClean="0"/>
              <a:t>Adobe</a:t>
            </a:r>
            <a:r>
              <a:rPr lang="zh-CN" altLang="en-US" dirty="0" smtClean="0"/>
              <a:t>公司</a:t>
            </a:r>
            <a:r>
              <a:rPr lang="en-US" b="1" dirty="0" smtClean="0"/>
              <a:t>ColdFusion</a:t>
            </a:r>
          </a:p>
          <a:p>
            <a:pPr lvl="1"/>
            <a:r>
              <a:rPr lang="zh-CN" altLang="en-US" dirty="0" smtClean="0"/>
              <a:t>服务器端语言通常使用</a:t>
            </a:r>
            <a:r>
              <a:rPr lang="en-US" dirty="0" smtClean="0"/>
              <a:t>: </a:t>
            </a:r>
          </a:p>
          <a:p>
            <a:pPr lvl="2"/>
            <a:r>
              <a:rPr lang="zh-CN" altLang="en-US" dirty="0" smtClean="0"/>
              <a:t>公共网关接口</a:t>
            </a:r>
            <a:r>
              <a:rPr lang="en-US" dirty="0" smtClean="0"/>
              <a:t>(</a:t>
            </a:r>
            <a:r>
              <a:rPr lang="en-US" b="1" dirty="0" smtClean="0"/>
              <a:t>CGI</a:t>
            </a:r>
            <a:r>
              <a:rPr lang="en-US" dirty="0" smtClean="0"/>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4335</Words>
  <Application>Microsoft Office PowerPoint</Application>
  <PresentationFormat>全屏显示(4:3)</PresentationFormat>
  <Paragraphs>772</Paragraphs>
  <Slides>81</Slides>
  <Notes>81</Notes>
  <HiddenSlides>0</HiddenSlides>
  <MMClips>0</MMClips>
  <ScaleCrop>false</ScaleCrop>
  <HeadingPairs>
    <vt:vector size="4" baseType="variant">
      <vt:variant>
        <vt:lpstr>主题</vt:lpstr>
      </vt:variant>
      <vt:variant>
        <vt:i4>2</vt:i4>
      </vt:variant>
      <vt:variant>
        <vt:lpstr>幻灯片标题</vt:lpstr>
      </vt:variant>
      <vt:variant>
        <vt:i4>81</vt:i4>
      </vt:variant>
    </vt:vector>
  </HeadingPairs>
  <TitlesOfParts>
    <vt:vector size="83" baseType="lpstr">
      <vt:lpstr>Default Design</vt:lpstr>
      <vt:lpstr>1_Default Design</vt:lpstr>
      <vt:lpstr>电子商务 第10版</vt:lpstr>
      <vt:lpstr>学习目标</vt:lpstr>
      <vt:lpstr>3.1  Web服务器基础</vt:lpstr>
      <vt:lpstr>3.1  Web服务器基础</vt:lpstr>
      <vt:lpstr>PowerPoint 演示文稿</vt:lpstr>
      <vt:lpstr>3.1  Web服务器基础</vt:lpstr>
      <vt:lpstr>3.1.1  动态内容</vt:lpstr>
      <vt:lpstr>3.1.1  动态内容</vt:lpstr>
      <vt:lpstr>3.1.1  动态内容</vt:lpstr>
      <vt:lpstr>3.1.1  动态内容</vt:lpstr>
      <vt:lpstr>3.1.2  服务器的多种含义</vt:lpstr>
      <vt:lpstr>3.1.2  服务器的多种含义</vt:lpstr>
      <vt:lpstr>3.1.2  服务器的多种含义</vt:lpstr>
      <vt:lpstr>3.1.3  客户机/服务器结构</vt:lpstr>
      <vt:lpstr>3.1.3  客户机/服务器结构</vt:lpstr>
      <vt:lpstr>PowerPoint 演示文稿</vt:lpstr>
      <vt:lpstr>3.1.3  客户机/服务器结构</vt:lpstr>
      <vt:lpstr>3.1.3  客户机/服务器结构</vt:lpstr>
      <vt:lpstr>3.1.3  客户机/服务器结构</vt:lpstr>
      <vt:lpstr>PowerPoint 演示文稿</vt:lpstr>
      <vt:lpstr>3.1.3  客户机/服务器结构</vt:lpstr>
      <vt:lpstr>3.2  Web服务器的软件</vt:lpstr>
      <vt:lpstr>3.2.1  Web服务器的操作系统</vt:lpstr>
      <vt:lpstr>3.2.1  Web服务器的操作系统</vt:lpstr>
      <vt:lpstr>3.2.1  Web服务器的操作系统</vt:lpstr>
      <vt:lpstr>3.2.2  Web服务器软件</vt:lpstr>
      <vt:lpstr>PowerPoint 演示文稿</vt:lpstr>
      <vt:lpstr>3.2.2  Web服务器软件</vt:lpstr>
      <vt:lpstr>3.2.2  Web服务器软件</vt:lpstr>
      <vt:lpstr>了解Web服务器软件信息</vt:lpstr>
      <vt:lpstr>3.3  电子邮件</vt:lpstr>
      <vt:lpstr>3.3.1  电子邮件的好处</vt:lpstr>
      <vt:lpstr>3.3.2  电子邮件的缺点</vt:lpstr>
      <vt:lpstr>3.3.3  垃圾邮件</vt:lpstr>
      <vt:lpstr>PowerPoint 演示文稿</vt:lpstr>
      <vt:lpstr>3.3.3  垃圾邮件</vt:lpstr>
      <vt:lpstr>3.3.4  垃圾邮件问题的解决方案</vt:lpstr>
      <vt:lpstr>3.3.4  垃圾邮件问题的解决方案</vt:lpstr>
      <vt:lpstr>3.3.4  垃圾邮件问题的解决方案</vt:lpstr>
      <vt:lpstr>3.3.4  垃圾邮件问题的解决方案</vt:lpstr>
      <vt:lpstr>3.3.4  垃圾邮件问题的解决方案</vt:lpstr>
      <vt:lpstr>3.3.4  垃圾邮件问题的解决方案</vt:lpstr>
      <vt:lpstr>3.3.4  垃圾邮件问题的解决方案</vt:lpstr>
      <vt:lpstr>3.3.4  垃圾邮件问题的解决方案</vt:lpstr>
      <vt:lpstr>3.3.4  垃圾邮件问题的解决方案</vt:lpstr>
      <vt:lpstr>3.3.4  垃圾邮件问题的解决方案</vt:lpstr>
      <vt:lpstr>3.3.4  垃圾邮件问题的解决方案</vt:lpstr>
      <vt:lpstr>3.3.4  垃圾邮件问题的解决方案</vt:lpstr>
      <vt:lpstr>PowerPoint 演示文稿</vt:lpstr>
      <vt:lpstr>3.3.4  垃圾邮件问题的解决方案</vt:lpstr>
      <vt:lpstr>3.3.4  垃圾邮件问题的解决方案</vt:lpstr>
      <vt:lpstr>3.3.4  垃圾邮件问题的解决方案</vt:lpstr>
      <vt:lpstr>3.3.4  垃圾邮件问题的解决方案</vt:lpstr>
      <vt:lpstr>3.3.4  垃圾邮件问题的解决方案</vt:lpstr>
      <vt:lpstr>3.4  网站实用程序</vt:lpstr>
      <vt:lpstr>3.4.1  Finger和Ping工具</vt:lpstr>
      <vt:lpstr>3.4.2  Tracert和其他路由跟踪程序</vt:lpstr>
      <vt:lpstr>PowerPoint 演示文稿</vt:lpstr>
      <vt:lpstr>3.4.3  Telnet和FTP工具</vt:lpstr>
      <vt:lpstr>3.4.3  Telnet和FTP工具</vt:lpstr>
      <vt:lpstr>3.4.3  Telnet和FTP工具</vt:lpstr>
      <vt:lpstr>3.4.4  索引与搜索工具</vt:lpstr>
      <vt:lpstr>3.4.5  数据分析软件</vt:lpstr>
      <vt:lpstr>3.4.6  链接检查工具</vt:lpstr>
      <vt:lpstr>3.4.6  链接检查工具</vt:lpstr>
      <vt:lpstr>3.4.7  远程服务器管理</vt:lpstr>
      <vt:lpstr>3.5  Web服务器的硬件</vt:lpstr>
      <vt:lpstr>3.5.1 服务器计算机</vt:lpstr>
      <vt:lpstr>3.5.1 服务器计算机</vt:lpstr>
      <vt:lpstr>PowerPoint 演示文稿</vt:lpstr>
      <vt:lpstr>3.5.2  Web服务器和绿色计算</vt:lpstr>
      <vt:lpstr>3.5.3  Web服务器性能评价</vt:lpstr>
      <vt:lpstr>3.5.3  Web服务器性能评价</vt:lpstr>
      <vt:lpstr>3.5.4  Web服务器硬件结构</vt:lpstr>
      <vt:lpstr>3.5.4  Web服务器硬件结构</vt:lpstr>
      <vt:lpstr>PowerPoint 演示文稿</vt:lpstr>
      <vt:lpstr>3.5.4  Web服务器硬件结构</vt:lpstr>
      <vt:lpstr>PowerPoint 演示文稿</vt:lpstr>
      <vt:lpstr>3.5.4  Web服务器硬件结构</vt:lpstr>
      <vt:lpstr>PowerPoint 演示文稿</vt:lpstr>
      <vt:lpstr>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117</cp:revision>
  <dcterms:created xsi:type="dcterms:W3CDTF">2008-07-23T22:47:26Z</dcterms:created>
  <dcterms:modified xsi:type="dcterms:W3CDTF">2020-03-21T03:29:59Z</dcterms:modified>
</cp:coreProperties>
</file>